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81" r:id="rId2"/>
    <p:sldId id="27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59519723-2631-4CFA-AA7F-E98BFB125EAE}">
          <p14:sldIdLst>
            <p14:sldId id="281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在宅医療介護連携センター" initials="MSOffice" lastIdx="1" clrIdx="0">
    <p:extLst>
      <p:ext uri="{19B8F6BF-5375-455C-9EA6-DF929625EA0E}">
        <p15:presenceInfo xmlns:p15="http://schemas.microsoft.com/office/powerpoint/2012/main" userId="在宅医療介護連携センター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CC"/>
    <a:srgbClr val="FFFF99"/>
    <a:srgbClr val="FFCC66"/>
    <a:srgbClr val="FF9999"/>
    <a:srgbClr val="E6E6E6"/>
    <a:srgbClr val="FFCCFF"/>
    <a:srgbClr val="FFFF66"/>
    <a:srgbClr val="FFCC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3" autoAdjust="0"/>
    <p:restoredTop sz="94660"/>
  </p:normalViewPr>
  <p:slideViewPr>
    <p:cSldViewPr snapToGrid="0">
      <p:cViewPr>
        <p:scale>
          <a:sx n="100" d="100"/>
          <a:sy n="100" d="100"/>
        </p:scale>
        <p:origin x="2496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47AB0-0C01-4324-A3A5-016287770B48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A4D60-E470-431F-8BEA-47AFE643F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5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4DD5D-4693-401E-A523-88CBA67D00F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172-6927-4036-A012-BB44E06B74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84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4DD5D-4693-401E-A523-88CBA67D00F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172-6927-4036-A012-BB44E06B74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14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4DD5D-4693-401E-A523-88CBA67D00F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172-6927-4036-A012-BB44E06B74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91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4DD5D-4693-401E-A523-88CBA67D00F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172-6927-4036-A012-BB44E06B74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28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4DD5D-4693-401E-A523-88CBA67D00F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172-6927-4036-A012-BB44E06B74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86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4DD5D-4693-401E-A523-88CBA67D00F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172-6927-4036-A012-BB44E06B74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48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4DD5D-4693-401E-A523-88CBA67D00F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172-6927-4036-A012-BB44E06B74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01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4DD5D-4693-401E-A523-88CBA67D00F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172-6927-4036-A012-BB44E06B74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49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4DD5D-4693-401E-A523-88CBA67D00F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172-6927-4036-A012-BB44E06B74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27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4DD5D-4693-401E-A523-88CBA67D00F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172-6927-4036-A012-BB44E06B74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06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4DD5D-4693-401E-A523-88CBA67D00F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172-6927-4036-A012-BB44E06B74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20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4DD5D-4693-401E-A523-88CBA67D00F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EB172-6927-4036-A012-BB44E06B74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98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za-renkei@isesa-med.or.j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100+】 助け合い イラスト">
            <a:extLst>
              <a:ext uri="{FF2B5EF4-FFF2-40B4-BE49-F238E27FC236}">
                <a16:creationId xmlns:a16="http://schemas.microsoft.com/office/drawing/2014/main" id="{33A2F6C0-81ED-AC46-D9BE-ED5D5DF23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61" y="1623880"/>
            <a:ext cx="5588174" cy="2379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DCB7E2EB-CBB8-F004-2C06-EBA80CB8F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261" y="1276665"/>
            <a:ext cx="5775363" cy="1601191"/>
          </a:xfrm>
          <a:ln>
            <a:noFill/>
          </a:ln>
        </p:spPr>
        <p:txBody>
          <a:bodyPr>
            <a:prstTxWarp prst="textArchUp">
              <a:avLst>
                <a:gd name="adj" fmla="val 10819663"/>
              </a:avLst>
            </a:prstTxWarp>
            <a:normAutofit/>
          </a:bodyPr>
          <a:lstStyle/>
          <a:p>
            <a:pPr algn="ctr">
              <a:lnSpc>
                <a:spcPct val="100000"/>
              </a:lnSpc>
            </a:pPr>
            <a:r>
              <a:rPr kumimoji="1" lang="ja-JP" altLang="en-US" sz="18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0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医療・介護・行政が一体となった</a:t>
            </a:r>
            <a:br>
              <a:rPr lang="en-US" altLang="ja-JP" sz="32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多職種</a:t>
            </a:r>
            <a:r>
              <a:rPr kumimoji="1" lang="ja-JP" altLang="en-US" sz="3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ネットワーク</a:t>
            </a:r>
            <a:endParaRPr kumimoji="1" lang="ja-JP" altLang="en-US" sz="3600" b="1" dirty="0">
              <a:solidFill>
                <a:srgbClr val="00206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FDC6C5-A5D1-A009-A108-3685DE227820}"/>
              </a:ext>
            </a:extLst>
          </p:cNvPr>
          <p:cNvSpPr txBox="1"/>
          <p:nvPr/>
        </p:nvSpPr>
        <p:spPr>
          <a:xfrm>
            <a:off x="1580646" y="2015272"/>
            <a:ext cx="37230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000" b="1" dirty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いせ・たま多職種ネットワーク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4E69280-2106-38E5-F2D3-69298FAC2AF1}"/>
              </a:ext>
            </a:extLst>
          </p:cNvPr>
          <p:cNvSpPr txBox="1"/>
          <p:nvPr/>
        </p:nvSpPr>
        <p:spPr>
          <a:xfrm>
            <a:off x="554471" y="4190300"/>
            <a:ext cx="57753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伊勢崎市と玉村町では、医療・介護・行政が一体となったネットワークを</a:t>
            </a:r>
            <a:r>
              <a:rPr lang="en-US" altLang="ja-JP" sz="2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MCS</a:t>
            </a:r>
            <a:r>
              <a:rPr lang="ja-JP" altLang="en-US" sz="22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で構築していきます。</a:t>
            </a:r>
            <a:endParaRPr kumimoji="1" lang="ja-JP" altLang="en-US" sz="22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4AF7C65-BDE6-6E93-6E1A-BA42BEC0740E}"/>
              </a:ext>
            </a:extLst>
          </p:cNvPr>
          <p:cNvSpPr txBox="1"/>
          <p:nvPr/>
        </p:nvSpPr>
        <p:spPr>
          <a:xfrm>
            <a:off x="438552" y="4982545"/>
            <a:ext cx="5980896" cy="1384995"/>
          </a:xfrm>
          <a:prstGeom prst="rect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>
            <a:solidFill>
              <a:schemeClr val="accent6">
                <a:lumMod val="75000"/>
              </a:schemeClr>
            </a:solidFill>
            <a:prstDash val="sysDash"/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地域がひとつの大きなネットワークでつながることで、医療・介護</a:t>
            </a:r>
            <a:b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関係者等の連携や協働がより円滑に行えると期待できます。地域包</a:t>
            </a:r>
            <a:b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括ケアシステムを充実させ、地域力を高めていきましょう。</a:t>
            </a:r>
            <a:b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是非とも皆様のご参加を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お願い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3FB0371-6C26-4846-4381-21FDA7A3533A}"/>
              </a:ext>
            </a:extLst>
          </p:cNvPr>
          <p:cNvSpPr txBox="1"/>
          <p:nvPr/>
        </p:nvSpPr>
        <p:spPr>
          <a:xfrm>
            <a:off x="438552" y="6996160"/>
            <a:ext cx="5980896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0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r>
              <a:rPr lang="en-US" altLang="ja-JP" sz="9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MCS</a:t>
            </a:r>
            <a:r>
              <a:rPr lang="ja-JP" altLang="en-US" sz="9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9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医療介護専用の非公開型</a:t>
            </a:r>
            <a:r>
              <a:rPr lang="en-US" altLang="ja-JP" sz="9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SNS</a:t>
            </a:r>
            <a:r>
              <a:rPr lang="ja-JP" altLang="en-US" sz="9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r>
              <a:rPr lang="ja-JP" altLang="en-US" sz="900" b="0" i="0" dirty="0">
                <a:solidFill>
                  <a:schemeClr val="bg2">
                    <a:lumMod val="10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厚生労働省の「医療情報システムの安全管理に関するガイドライン」経産省・総務省の「医療情報を取り扱う情報システム・サービスの提供事業者における安全管理ガイドライン」に基づいた利用ができます。</a:t>
            </a:r>
            <a:r>
              <a:rPr lang="ja-JP" altLang="en-US" sz="9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全ての情報やデータのやり取りは暗号化されて、改ざんや盗聴等を防いでいます。管理者権限によるアクセスコントロールで情報共有の対象者を管理できます。全国の医師会でも多数採用され、群馬県医師会からも医療介護連携ツールとして推奨されています。安心して使用できる地域ぐるみのネットワークは、平常時はもとより災害時にも大変役立つことは間違いありません。是非ともご参加いただいて、このシステムを活用していきましょう。</a:t>
            </a:r>
            <a:endParaRPr lang="en-US" altLang="ja-JP" sz="9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9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9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r>
              <a:rPr lang="en-US" altLang="ja-JP" sz="14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いせ・たま多職種ネットワーク</a:t>
            </a:r>
            <a:r>
              <a:rPr lang="en-US" altLang="ja-JP" sz="14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sz="1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は在宅医療介護連携センターいせさき・たまむら（いせたま）が管理者となって取りまとめます。</a:t>
            </a:r>
            <a:endParaRPr kumimoji="1" lang="ja-JP" altLang="en-US" sz="14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C857417-B3DF-1C6C-FC3D-210DEF2E3BA2}"/>
              </a:ext>
            </a:extLst>
          </p:cNvPr>
          <p:cNvSpPr txBox="1"/>
          <p:nvPr/>
        </p:nvSpPr>
        <p:spPr>
          <a:xfrm>
            <a:off x="4503001" y="9004123"/>
            <a:ext cx="2015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登録方法は裏面へ</a:t>
            </a:r>
            <a:r>
              <a:rPr lang="ja-JP" altLang="en-US" sz="14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⇒</a:t>
            </a:r>
            <a:endParaRPr kumimoji="1" lang="ja-JP" altLang="en-US" sz="1400" b="1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71F301F-9624-AC7E-C7F5-BDF8D39133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9544" y="6801867"/>
            <a:ext cx="4138912" cy="21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59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0985F408-CF3F-0B71-94E3-AA445D847E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664451"/>
              </p:ext>
            </p:extLst>
          </p:nvPr>
        </p:nvGraphicFramePr>
        <p:xfrm>
          <a:off x="446820" y="2580148"/>
          <a:ext cx="6029325" cy="3543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748">
                  <a:extLst>
                    <a:ext uri="{9D8B030D-6E8A-4147-A177-3AD203B41FA5}">
                      <a16:colId xmlns:a16="http://schemas.microsoft.com/office/drawing/2014/main" val="642051377"/>
                    </a:ext>
                  </a:extLst>
                </a:gridCol>
                <a:gridCol w="4598577">
                  <a:extLst>
                    <a:ext uri="{9D8B030D-6E8A-4147-A177-3AD203B41FA5}">
                      <a16:colId xmlns:a16="http://schemas.microsoft.com/office/drawing/2014/main" val="997792030"/>
                    </a:ext>
                  </a:extLst>
                </a:gridCol>
              </a:tblGrid>
              <a:tr h="6266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　　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1884909"/>
                  </a:ext>
                </a:extLst>
              </a:tr>
              <a:tr h="9506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 　　名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（職　　種）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510946"/>
                  </a:ext>
                </a:extLst>
              </a:tr>
              <a:tr h="65531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連  絡  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960413"/>
                  </a:ext>
                </a:extLst>
              </a:tr>
              <a:tr h="655317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MCS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に登録する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（または登録済）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メールアドレス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009062"/>
                  </a:ext>
                </a:extLst>
              </a:tr>
              <a:tr h="655317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9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（カタカナ読み）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4758624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512E1E0-FB2C-B787-9ADF-C94CB575AC58}"/>
              </a:ext>
            </a:extLst>
          </p:cNvPr>
          <p:cNvSpPr txBox="1"/>
          <p:nvPr/>
        </p:nvSpPr>
        <p:spPr>
          <a:xfrm>
            <a:off x="1643062" y="8273143"/>
            <a:ext cx="4800600" cy="138499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連絡方法はいずれの手段でも構いません。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いせたま 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ＦＡＸ：</a:t>
            </a:r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0270-75-5112</a:t>
            </a: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 ＴＥＬ：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0270-75-5111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 Ｍ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AIL 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hlinkClick r:id="rId2"/>
              </a:rPr>
              <a:t>za-renkei@isesa-med.or.jp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27C50799-1878-66E3-EE8F-941E5A0AD95C}"/>
              </a:ext>
            </a:extLst>
          </p:cNvPr>
          <p:cNvGrpSpPr/>
          <p:nvPr/>
        </p:nvGrpSpPr>
        <p:grpSpPr>
          <a:xfrm>
            <a:off x="465133" y="6459974"/>
            <a:ext cx="6098783" cy="1539040"/>
            <a:chOff x="622496" y="6734102"/>
            <a:chExt cx="6098783" cy="1539040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7C4865B1-A1EA-C0A5-89FD-E62731E4C2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4931" t="32222" r="22153" b="50000"/>
            <a:stretch/>
          </p:blipFill>
          <p:spPr>
            <a:xfrm>
              <a:off x="622496" y="7120616"/>
              <a:ext cx="6098783" cy="1152526"/>
            </a:xfrm>
            <a:prstGeom prst="rect">
              <a:avLst/>
            </a:prstGeom>
          </p:spPr>
        </p:pic>
        <p:sp>
          <p:nvSpPr>
            <p:cNvPr id="14" name="矢印: 上 13">
              <a:extLst>
                <a:ext uri="{FF2B5EF4-FFF2-40B4-BE49-F238E27FC236}">
                  <a16:creationId xmlns:a16="http://schemas.microsoft.com/office/drawing/2014/main" id="{39891D36-C61A-935A-27B1-C2ED7C7EAD94}"/>
                </a:ext>
              </a:extLst>
            </p:cNvPr>
            <p:cNvSpPr/>
            <p:nvPr/>
          </p:nvSpPr>
          <p:spPr>
            <a:xfrm>
              <a:off x="3671888" y="6734102"/>
              <a:ext cx="200025" cy="214386"/>
            </a:xfrm>
            <a:prstGeom prst="up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CB6BCD4-DAA2-4F18-5693-2A4C44D56B56}"/>
              </a:ext>
            </a:extLst>
          </p:cNvPr>
          <p:cNvSpPr/>
          <p:nvPr/>
        </p:nvSpPr>
        <p:spPr>
          <a:xfrm>
            <a:off x="1834419" y="5470588"/>
            <a:ext cx="4641726" cy="62785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631A18F-B764-74AB-0049-C8012700492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278" t="17408" r="2361" b="52716"/>
          <a:stretch/>
        </p:blipFill>
        <p:spPr>
          <a:xfrm>
            <a:off x="776287" y="843421"/>
            <a:ext cx="5305425" cy="115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370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</TotalTime>
  <Words>338</Words>
  <Application>Microsoft Office PowerPoint</Application>
  <PresentationFormat>A4 210 x 297 mm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メイリオ</vt:lpstr>
      <vt:lpstr>游ゴシック</vt:lpstr>
      <vt:lpstr>Arial</vt:lpstr>
      <vt:lpstr>Calibri</vt:lpstr>
      <vt:lpstr>Calibri Light</vt:lpstr>
      <vt:lpstr>Office テーマ</vt:lpstr>
      <vt:lpstr> 医療・介護・行政が一体となった 多職種ネットワーク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地域包括ケアを支える 　　　　多職種連携ネットワーク</dc:title>
  <dc:creator>在宅医療介護連携センター</dc:creator>
  <cp:lastModifiedBy>いせたま 在宅医療介護連携センター</cp:lastModifiedBy>
  <cp:revision>27</cp:revision>
  <cp:lastPrinted>2023-06-30T05:58:11Z</cp:lastPrinted>
  <dcterms:created xsi:type="dcterms:W3CDTF">2023-05-30T01:15:06Z</dcterms:created>
  <dcterms:modified xsi:type="dcterms:W3CDTF">2024-03-25T06:09:52Z</dcterms:modified>
</cp:coreProperties>
</file>