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57" r:id="rId3"/>
    <p:sldId id="256"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125" d="100"/>
          <a:sy n="125" d="100"/>
        </p:scale>
        <p:origin x="2076" y="-308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A3E6781-B1DC-4B78-946F-8BD6C76C9A23}" type="datetimeFigureOut">
              <a:rPr kumimoji="1" lang="ja-JP" altLang="en-US" smtClean="0"/>
              <a:t>2025/9/9</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264BA1C-8BD6-43A9-8EBB-8E56B2389013}" type="slidenum">
              <a:rPr kumimoji="1" lang="ja-JP" altLang="en-US" smtClean="0"/>
              <a:t>‹#›</a:t>
            </a:fld>
            <a:endParaRPr kumimoji="1" lang="ja-JP" altLang="en-US"/>
          </a:p>
        </p:txBody>
      </p:sp>
    </p:spTree>
    <p:extLst>
      <p:ext uri="{BB962C8B-B14F-4D97-AF65-F5344CB8AC3E}">
        <p14:creationId xmlns:p14="http://schemas.microsoft.com/office/powerpoint/2010/main" val="33437178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64BA1C-8BD6-43A9-8EBB-8E56B2389013}" type="slidenum">
              <a:rPr kumimoji="1" lang="ja-JP" altLang="en-US" smtClean="0"/>
              <a:t>4</a:t>
            </a:fld>
            <a:endParaRPr kumimoji="1" lang="ja-JP" altLang="en-US"/>
          </a:p>
        </p:txBody>
      </p:sp>
    </p:spTree>
    <p:extLst>
      <p:ext uri="{BB962C8B-B14F-4D97-AF65-F5344CB8AC3E}">
        <p14:creationId xmlns:p14="http://schemas.microsoft.com/office/powerpoint/2010/main" val="38900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64BA1C-8BD6-43A9-8EBB-8E56B2389013}" type="slidenum">
              <a:rPr kumimoji="1" lang="ja-JP" altLang="en-US" smtClean="0"/>
              <a:t>11</a:t>
            </a:fld>
            <a:endParaRPr kumimoji="1" lang="ja-JP" altLang="en-US"/>
          </a:p>
        </p:txBody>
      </p:sp>
    </p:spTree>
    <p:extLst>
      <p:ext uri="{BB962C8B-B14F-4D97-AF65-F5344CB8AC3E}">
        <p14:creationId xmlns:p14="http://schemas.microsoft.com/office/powerpoint/2010/main" val="278587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64BA1C-8BD6-43A9-8EBB-8E56B2389013}" type="slidenum">
              <a:rPr kumimoji="1" lang="ja-JP" altLang="en-US" smtClean="0"/>
              <a:t>15</a:t>
            </a:fld>
            <a:endParaRPr kumimoji="1" lang="ja-JP" altLang="en-US"/>
          </a:p>
        </p:txBody>
      </p:sp>
    </p:spTree>
    <p:extLst>
      <p:ext uri="{BB962C8B-B14F-4D97-AF65-F5344CB8AC3E}">
        <p14:creationId xmlns:p14="http://schemas.microsoft.com/office/powerpoint/2010/main" val="348662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64BA1C-8BD6-43A9-8EBB-8E56B2389013}" type="slidenum">
              <a:rPr kumimoji="1" lang="ja-JP" altLang="en-US" smtClean="0"/>
              <a:t>16</a:t>
            </a:fld>
            <a:endParaRPr kumimoji="1" lang="ja-JP" altLang="en-US"/>
          </a:p>
        </p:txBody>
      </p:sp>
    </p:spTree>
    <p:extLst>
      <p:ext uri="{BB962C8B-B14F-4D97-AF65-F5344CB8AC3E}">
        <p14:creationId xmlns:p14="http://schemas.microsoft.com/office/powerpoint/2010/main" val="864787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7CA6C37-8D43-47E7-86AF-06A6B938AB99}" type="datetimeFigureOut">
              <a:rPr kumimoji="1" lang="ja-JP" altLang="en-US" smtClean="0"/>
              <a:t>2025/9/9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A11EE2-C679-4B55-90BE-21E6BFEDFE40}" type="slidenum">
              <a:rPr kumimoji="1" lang="ja-JP" altLang="en-US" smtClean="0"/>
              <a:t>‹#›</a:t>
            </a:fld>
            <a:endParaRPr kumimoji="1" lang="ja-JP" altLang="en-US"/>
          </a:p>
        </p:txBody>
      </p:sp>
    </p:spTree>
    <p:extLst>
      <p:ext uri="{BB962C8B-B14F-4D97-AF65-F5344CB8AC3E}">
        <p14:creationId xmlns:p14="http://schemas.microsoft.com/office/powerpoint/2010/main" val="81359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CA6C37-8D43-47E7-86AF-06A6B938AB99}" type="datetimeFigureOut">
              <a:rPr kumimoji="1" lang="ja-JP" altLang="en-US" smtClean="0"/>
              <a:t>2025/9/9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A11EE2-C679-4B55-90BE-21E6BFEDFE40}" type="slidenum">
              <a:rPr kumimoji="1" lang="ja-JP" altLang="en-US" smtClean="0"/>
              <a:t>‹#›</a:t>
            </a:fld>
            <a:endParaRPr kumimoji="1" lang="ja-JP" altLang="en-US"/>
          </a:p>
        </p:txBody>
      </p:sp>
    </p:spTree>
    <p:extLst>
      <p:ext uri="{BB962C8B-B14F-4D97-AF65-F5344CB8AC3E}">
        <p14:creationId xmlns:p14="http://schemas.microsoft.com/office/powerpoint/2010/main" val="395721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CA6C37-8D43-47E7-86AF-06A6B938AB99}" type="datetimeFigureOut">
              <a:rPr kumimoji="1" lang="ja-JP" altLang="en-US" smtClean="0"/>
              <a:t>2025/9/9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A11EE2-C679-4B55-90BE-21E6BFEDFE40}" type="slidenum">
              <a:rPr kumimoji="1" lang="ja-JP" altLang="en-US" smtClean="0"/>
              <a:t>‹#›</a:t>
            </a:fld>
            <a:endParaRPr kumimoji="1" lang="ja-JP" altLang="en-US"/>
          </a:p>
        </p:txBody>
      </p:sp>
    </p:spTree>
    <p:extLst>
      <p:ext uri="{BB962C8B-B14F-4D97-AF65-F5344CB8AC3E}">
        <p14:creationId xmlns:p14="http://schemas.microsoft.com/office/powerpoint/2010/main" val="344313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CA6C37-8D43-47E7-86AF-06A6B938AB99}" type="datetimeFigureOut">
              <a:rPr kumimoji="1" lang="ja-JP" altLang="en-US" smtClean="0"/>
              <a:t>2025/9/9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A11EE2-C679-4B55-90BE-21E6BFEDFE40}" type="slidenum">
              <a:rPr kumimoji="1" lang="ja-JP" altLang="en-US" smtClean="0"/>
              <a:t>‹#›</a:t>
            </a:fld>
            <a:endParaRPr kumimoji="1" lang="ja-JP" altLang="en-US"/>
          </a:p>
        </p:txBody>
      </p:sp>
    </p:spTree>
    <p:extLst>
      <p:ext uri="{BB962C8B-B14F-4D97-AF65-F5344CB8AC3E}">
        <p14:creationId xmlns:p14="http://schemas.microsoft.com/office/powerpoint/2010/main" val="400462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7CA6C37-8D43-47E7-86AF-06A6B938AB99}" type="datetimeFigureOut">
              <a:rPr kumimoji="1" lang="ja-JP" altLang="en-US" smtClean="0"/>
              <a:t>2025/9/9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A11EE2-C679-4B55-90BE-21E6BFEDFE40}" type="slidenum">
              <a:rPr kumimoji="1" lang="ja-JP" altLang="en-US" smtClean="0"/>
              <a:t>‹#›</a:t>
            </a:fld>
            <a:endParaRPr kumimoji="1" lang="ja-JP" altLang="en-US"/>
          </a:p>
        </p:txBody>
      </p:sp>
    </p:spTree>
    <p:extLst>
      <p:ext uri="{BB962C8B-B14F-4D97-AF65-F5344CB8AC3E}">
        <p14:creationId xmlns:p14="http://schemas.microsoft.com/office/powerpoint/2010/main" val="177596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CA6C37-8D43-47E7-86AF-06A6B938AB99}" type="datetimeFigureOut">
              <a:rPr kumimoji="1" lang="ja-JP" altLang="en-US" smtClean="0"/>
              <a:t>2025/9/9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A11EE2-C679-4B55-90BE-21E6BFEDFE40}" type="slidenum">
              <a:rPr kumimoji="1" lang="ja-JP" altLang="en-US" smtClean="0"/>
              <a:t>‹#›</a:t>
            </a:fld>
            <a:endParaRPr kumimoji="1" lang="ja-JP" altLang="en-US"/>
          </a:p>
        </p:txBody>
      </p:sp>
    </p:spTree>
    <p:extLst>
      <p:ext uri="{BB962C8B-B14F-4D97-AF65-F5344CB8AC3E}">
        <p14:creationId xmlns:p14="http://schemas.microsoft.com/office/powerpoint/2010/main" val="60243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CA6C37-8D43-47E7-86AF-06A6B938AB99}" type="datetimeFigureOut">
              <a:rPr kumimoji="1" lang="ja-JP" altLang="en-US" smtClean="0"/>
              <a:t>2025/9/9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A11EE2-C679-4B55-90BE-21E6BFEDFE40}" type="slidenum">
              <a:rPr kumimoji="1" lang="ja-JP" altLang="en-US" smtClean="0"/>
              <a:t>‹#›</a:t>
            </a:fld>
            <a:endParaRPr kumimoji="1" lang="ja-JP" altLang="en-US"/>
          </a:p>
        </p:txBody>
      </p:sp>
    </p:spTree>
    <p:extLst>
      <p:ext uri="{BB962C8B-B14F-4D97-AF65-F5344CB8AC3E}">
        <p14:creationId xmlns:p14="http://schemas.microsoft.com/office/powerpoint/2010/main" val="256671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7CA6C37-8D43-47E7-86AF-06A6B938AB99}" type="datetimeFigureOut">
              <a:rPr kumimoji="1" lang="ja-JP" altLang="en-US" smtClean="0"/>
              <a:t>2025/9/9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A11EE2-C679-4B55-90BE-21E6BFEDFE40}" type="slidenum">
              <a:rPr kumimoji="1" lang="ja-JP" altLang="en-US" smtClean="0"/>
              <a:t>‹#›</a:t>
            </a:fld>
            <a:endParaRPr kumimoji="1" lang="ja-JP" altLang="en-US"/>
          </a:p>
        </p:txBody>
      </p:sp>
    </p:spTree>
    <p:extLst>
      <p:ext uri="{BB962C8B-B14F-4D97-AF65-F5344CB8AC3E}">
        <p14:creationId xmlns:p14="http://schemas.microsoft.com/office/powerpoint/2010/main" val="108377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A6C37-8D43-47E7-86AF-06A6B938AB99}" type="datetimeFigureOut">
              <a:rPr kumimoji="1" lang="ja-JP" altLang="en-US" smtClean="0"/>
              <a:t>2025/9/9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A11EE2-C679-4B55-90BE-21E6BFEDFE40}" type="slidenum">
              <a:rPr kumimoji="1" lang="ja-JP" altLang="en-US" smtClean="0"/>
              <a:t>‹#›</a:t>
            </a:fld>
            <a:endParaRPr kumimoji="1" lang="ja-JP" altLang="en-US"/>
          </a:p>
        </p:txBody>
      </p:sp>
    </p:spTree>
    <p:extLst>
      <p:ext uri="{BB962C8B-B14F-4D97-AF65-F5344CB8AC3E}">
        <p14:creationId xmlns:p14="http://schemas.microsoft.com/office/powerpoint/2010/main" val="253527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CA6C37-8D43-47E7-86AF-06A6B938AB99}" type="datetimeFigureOut">
              <a:rPr kumimoji="1" lang="ja-JP" altLang="en-US" smtClean="0"/>
              <a:t>2025/9/9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A11EE2-C679-4B55-90BE-21E6BFEDFE40}" type="slidenum">
              <a:rPr kumimoji="1" lang="ja-JP" altLang="en-US" smtClean="0"/>
              <a:t>‹#›</a:t>
            </a:fld>
            <a:endParaRPr kumimoji="1" lang="ja-JP" altLang="en-US"/>
          </a:p>
        </p:txBody>
      </p:sp>
    </p:spTree>
    <p:extLst>
      <p:ext uri="{BB962C8B-B14F-4D97-AF65-F5344CB8AC3E}">
        <p14:creationId xmlns:p14="http://schemas.microsoft.com/office/powerpoint/2010/main" val="353691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CA6C37-8D43-47E7-86AF-06A6B938AB99}" type="datetimeFigureOut">
              <a:rPr kumimoji="1" lang="ja-JP" altLang="en-US" smtClean="0"/>
              <a:t>2025/9/9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A11EE2-C679-4B55-90BE-21E6BFEDFE40}" type="slidenum">
              <a:rPr kumimoji="1" lang="ja-JP" altLang="en-US" smtClean="0"/>
              <a:t>‹#›</a:t>
            </a:fld>
            <a:endParaRPr kumimoji="1" lang="ja-JP" altLang="en-US"/>
          </a:p>
        </p:txBody>
      </p:sp>
    </p:spTree>
    <p:extLst>
      <p:ext uri="{BB962C8B-B14F-4D97-AF65-F5344CB8AC3E}">
        <p14:creationId xmlns:p14="http://schemas.microsoft.com/office/powerpoint/2010/main" val="208846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7CA6C37-8D43-47E7-86AF-06A6B938AB99}" type="datetimeFigureOut">
              <a:rPr kumimoji="1" lang="ja-JP" altLang="en-US" smtClean="0"/>
              <a:t>2025/9/9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2A11EE2-C679-4B55-90BE-21E6BFEDFE40}" type="slidenum">
              <a:rPr kumimoji="1" lang="ja-JP" altLang="en-US" smtClean="0"/>
              <a:t>‹#›</a:t>
            </a:fld>
            <a:endParaRPr kumimoji="1" lang="ja-JP" altLang="en-US"/>
          </a:p>
        </p:txBody>
      </p:sp>
    </p:spTree>
    <p:extLst>
      <p:ext uri="{BB962C8B-B14F-4D97-AF65-F5344CB8AC3E}">
        <p14:creationId xmlns:p14="http://schemas.microsoft.com/office/powerpoint/2010/main" val="208800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a:extLst>
              <a:ext uri="{FF2B5EF4-FFF2-40B4-BE49-F238E27FC236}">
                <a16:creationId xmlns:a16="http://schemas.microsoft.com/office/drawing/2014/main" id="{3E14838B-9B0F-B288-755A-AFA8DCF0992E}"/>
              </a:ext>
            </a:extLst>
          </p:cNvPr>
          <p:cNvGraphicFramePr>
            <a:graphicFrameLocks noChangeAspect="1"/>
          </p:cNvGraphicFramePr>
          <p:nvPr>
            <p:extLst>
              <p:ext uri="{D42A27DB-BD31-4B8C-83A1-F6EECF244321}">
                <p14:modId xmlns:p14="http://schemas.microsoft.com/office/powerpoint/2010/main" val="919858547"/>
              </p:ext>
            </p:extLst>
          </p:nvPr>
        </p:nvGraphicFramePr>
        <p:xfrm>
          <a:off x="361950" y="406400"/>
          <a:ext cx="6067425" cy="8996363"/>
        </p:xfrm>
        <a:graphic>
          <a:graphicData uri="http://schemas.openxmlformats.org/presentationml/2006/ole">
            <mc:AlternateContent xmlns:mc="http://schemas.openxmlformats.org/markup-compatibility/2006">
              <mc:Choice xmlns:v="urn:schemas-microsoft-com:vml" Requires="v">
                <p:oleObj name="Worksheet" r:id="rId2" imgW="6772187" imgH="10039403" progId="Excel.Sheet.12">
                  <p:embed/>
                </p:oleObj>
              </mc:Choice>
              <mc:Fallback>
                <p:oleObj name="Worksheet" r:id="rId2" imgW="6772187" imgH="10039403" progId="Excel.Sheet.12">
                  <p:embed/>
                  <p:pic>
                    <p:nvPicPr>
                      <p:cNvPr id="0" name=""/>
                      <p:cNvPicPr/>
                      <p:nvPr/>
                    </p:nvPicPr>
                    <p:blipFill>
                      <a:blip r:embed="rId3"/>
                      <a:stretch>
                        <a:fillRect/>
                      </a:stretch>
                    </p:blipFill>
                    <p:spPr>
                      <a:xfrm>
                        <a:off x="361950" y="406400"/>
                        <a:ext cx="6067425" cy="8996363"/>
                      </a:xfrm>
                      <a:prstGeom prst="rect">
                        <a:avLst/>
                      </a:prstGeom>
                    </p:spPr>
                  </p:pic>
                </p:oleObj>
              </mc:Fallback>
            </mc:AlternateContent>
          </a:graphicData>
        </a:graphic>
      </p:graphicFrame>
    </p:spTree>
    <p:extLst>
      <p:ext uri="{BB962C8B-B14F-4D97-AF65-F5344CB8AC3E}">
        <p14:creationId xmlns:p14="http://schemas.microsoft.com/office/powerpoint/2010/main" val="90655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3">
            <a:extLst>
              <a:ext uri="{FF2B5EF4-FFF2-40B4-BE49-F238E27FC236}">
                <a16:creationId xmlns:a16="http://schemas.microsoft.com/office/drawing/2014/main" id="{9AFD82E1-9D62-E9D8-0EEE-A4ED8415A45E}"/>
              </a:ext>
            </a:extLst>
          </p:cNvPr>
          <p:cNvSpPr>
            <a:spLocks noChangeArrowheads="1"/>
          </p:cNvSpPr>
          <p:nvPr/>
        </p:nvSpPr>
        <p:spPr bwMode="auto">
          <a:xfrm>
            <a:off x="637309" y="925592"/>
            <a:ext cx="5295900" cy="1147048"/>
          </a:xfrm>
          <a:prstGeom prst="roundRect">
            <a:avLst>
              <a:gd name="adj" fmla="val 7389"/>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小規模多機能型居宅介護事業所・・・・・・・・・・・・・２６</a:t>
            </a:r>
            <a:endParaRPr kumimoji="0" lang="ja-JP"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看護小規模多機能型居宅介護事業所・・・・・・・・・・・２７</a:t>
            </a:r>
            <a:endParaRPr kumimoji="0" lang="ja-JP"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特定施設入居者生活介護事業所・・・・・・・・・・・・・２７</a:t>
            </a:r>
            <a:endParaRPr kumimoji="0" lang="ja-JP"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認知症対応型共同生活介護事業・・・・・・・・・・２８，２９</a:t>
            </a:r>
            <a:endParaRPr kumimoji="0" lang="ja-JP"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4" name="Rectangle 4">
            <a:extLst>
              <a:ext uri="{FF2B5EF4-FFF2-40B4-BE49-F238E27FC236}">
                <a16:creationId xmlns:a16="http://schemas.microsoft.com/office/drawing/2014/main" id="{78880CF4-FBB8-5755-75A0-0CB06526D538}"/>
              </a:ext>
            </a:extLst>
          </p:cNvPr>
          <p:cNvSpPr>
            <a:spLocks noChangeArrowheads="1"/>
          </p:cNvSpPr>
          <p:nvPr/>
        </p:nvSpPr>
        <p:spPr bwMode="auto">
          <a:xfrm>
            <a:off x="637309" y="316468"/>
            <a:ext cx="32624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2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chemeClr val="tx1"/>
                </a:solidFill>
                <a:effectLst/>
                <a:latin typeface="+mn-ea"/>
                <a:cs typeface="Times New Roman" panose="02020603050405020304" pitchFamily="18" charset="0"/>
              </a:rPr>
              <a:t>（</a:t>
            </a:r>
            <a:r>
              <a:rPr kumimoji="0" lang="ja-JP" altLang="ja-JP" sz="1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３）小規模多機能型居宅介護支援事業所等</a:t>
            </a:r>
            <a:endParaRPr kumimoji="0" lang="ja-JP"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表 1">
            <a:extLst>
              <a:ext uri="{FF2B5EF4-FFF2-40B4-BE49-F238E27FC236}">
                <a16:creationId xmlns:a16="http://schemas.microsoft.com/office/drawing/2014/main" id="{2E933EBE-98B7-4E19-A142-B24921DCADE6}"/>
              </a:ext>
            </a:extLst>
          </p:cNvPr>
          <p:cNvGraphicFramePr>
            <a:graphicFrameLocks noGrp="1"/>
          </p:cNvGraphicFramePr>
          <p:nvPr>
            <p:extLst>
              <p:ext uri="{D42A27DB-BD31-4B8C-83A1-F6EECF244321}">
                <p14:modId xmlns:p14="http://schemas.microsoft.com/office/powerpoint/2010/main" val="1402726929"/>
              </p:ext>
            </p:extLst>
          </p:nvPr>
        </p:nvGraphicFramePr>
        <p:xfrm>
          <a:off x="476595" y="2636838"/>
          <a:ext cx="5904811" cy="6568138"/>
        </p:xfrm>
        <a:graphic>
          <a:graphicData uri="http://schemas.openxmlformats.org/drawingml/2006/table">
            <a:tbl>
              <a:tblPr/>
              <a:tblGrid>
                <a:gridCol w="194567">
                  <a:extLst>
                    <a:ext uri="{9D8B030D-6E8A-4147-A177-3AD203B41FA5}">
                      <a16:colId xmlns:a16="http://schemas.microsoft.com/office/drawing/2014/main" val="1541175595"/>
                    </a:ext>
                  </a:extLst>
                </a:gridCol>
                <a:gridCol w="1096650">
                  <a:extLst>
                    <a:ext uri="{9D8B030D-6E8A-4147-A177-3AD203B41FA5}">
                      <a16:colId xmlns:a16="http://schemas.microsoft.com/office/drawing/2014/main" val="938025831"/>
                    </a:ext>
                  </a:extLst>
                </a:gridCol>
                <a:gridCol w="1052430">
                  <a:extLst>
                    <a:ext uri="{9D8B030D-6E8A-4147-A177-3AD203B41FA5}">
                      <a16:colId xmlns:a16="http://schemas.microsoft.com/office/drawing/2014/main" val="706296355"/>
                    </a:ext>
                  </a:extLst>
                </a:gridCol>
                <a:gridCol w="468729">
                  <a:extLst>
                    <a:ext uri="{9D8B030D-6E8A-4147-A177-3AD203B41FA5}">
                      <a16:colId xmlns:a16="http://schemas.microsoft.com/office/drawing/2014/main" val="567568130"/>
                    </a:ext>
                  </a:extLst>
                </a:gridCol>
                <a:gridCol w="468729">
                  <a:extLst>
                    <a:ext uri="{9D8B030D-6E8A-4147-A177-3AD203B41FA5}">
                      <a16:colId xmlns:a16="http://schemas.microsoft.com/office/drawing/2014/main" val="2834094613"/>
                    </a:ext>
                  </a:extLst>
                </a:gridCol>
                <a:gridCol w="542429">
                  <a:extLst>
                    <a:ext uri="{9D8B030D-6E8A-4147-A177-3AD203B41FA5}">
                      <a16:colId xmlns:a16="http://schemas.microsoft.com/office/drawing/2014/main" val="1572981974"/>
                    </a:ext>
                  </a:extLst>
                </a:gridCol>
                <a:gridCol w="672140">
                  <a:extLst>
                    <a:ext uri="{9D8B030D-6E8A-4147-A177-3AD203B41FA5}">
                      <a16:colId xmlns:a16="http://schemas.microsoft.com/office/drawing/2014/main" val="2769426907"/>
                    </a:ext>
                  </a:extLst>
                </a:gridCol>
                <a:gridCol w="577805">
                  <a:extLst>
                    <a:ext uri="{9D8B030D-6E8A-4147-A177-3AD203B41FA5}">
                      <a16:colId xmlns:a16="http://schemas.microsoft.com/office/drawing/2014/main" val="2452444294"/>
                    </a:ext>
                  </a:extLst>
                </a:gridCol>
                <a:gridCol w="415666">
                  <a:extLst>
                    <a:ext uri="{9D8B030D-6E8A-4147-A177-3AD203B41FA5}">
                      <a16:colId xmlns:a16="http://schemas.microsoft.com/office/drawing/2014/main" val="4096192018"/>
                    </a:ext>
                  </a:extLst>
                </a:gridCol>
                <a:gridCol w="415666">
                  <a:extLst>
                    <a:ext uri="{9D8B030D-6E8A-4147-A177-3AD203B41FA5}">
                      <a16:colId xmlns:a16="http://schemas.microsoft.com/office/drawing/2014/main" val="1380243964"/>
                    </a:ext>
                  </a:extLst>
                </a:gridCol>
              </a:tblGrid>
              <a:tr h="397779">
                <a:tc gridSpan="7">
                  <a:txBody>
                    <a:bodyPr/>
                    <a:lstStyle/>
                    <a:p>
                      <a:pPr algn="l" fontAlgn="ctr"/>
                      <a:r>
                        <a:rPr lang="en-US" altLang="zh-TW" sz="1000" b="1" i="0" u="none" strike="noStrike" dirty="0">
                          <a:solidFill>
                            <a:srgbClr val="000000"/>
                          </a:solidFill>
                          <a:effectLst/>
                          <a:latin typeface="メイリオ" panose="020B0604030504040204" pitchFamily="50" charset="-128"/>
                          <a:ea typeface="メイリオ" panose="020B0604030504040204" pitchFamily="50" charset="-128"/>
                        </a:rPr>
                        <a:t>【</a:t>
                      </a:r>
                      <a:r>
                        <a:rPr lang="zh-TW" altLang="en-US" sz="1000" b="1" i="0" u="none" strike="noStrike" dirty="0">
                          <a:solidFill>
                            <a:srgbClr val="000000"/>
                          </a:solidFill>
                          <a:effectLst/>
                          <a:latin typeface="メイリオ" panose="020B0604030504040204" pitchFamily="50" charset="-128"/>
                          <a:ea typeface="メイリオ" panose="020B0604030504040204" pitchFamily="50" charset="-128"/>
                        </a:rPr>
                        <a:t>　小規模多機能型居宅介護事業所　</a:t>
                      </a:r>
                      <a:r>
                        <a:rPr lang="en-US" altLang="zh-TW" sz="10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8840" marR="8840" marT="8840"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r" fontAlgn="b"/>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令和</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７年</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8</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月</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1</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日現在</a:t>
                      </a:r>
                    </a:p>
                  </a:txBody>
                  <a:tcPr marL="8840" marR="8840" marT="884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84982393"/>
                  </a:ext>
                </a:extLst>
              </a:tr>
              <a:tr h="424298">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圏域</a:t>
                      </a:r>
                    </a:p>
                  </a:txBody>
                  <a:tcPr marL="8840" marR="8840" marT="884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事業所名</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所在地（伊勢崎市）</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電話番号</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600" b="1" i="0" u="none" strike="noStrike">
                          <a:solidFill>
                            <a:srgbClr val="000000"/>
                          </a:solidFill>
                          <a:effectLst/>
                          <a:latin typeface="メイリオ" panose="020B0604030504040204" pitchFamily="50" charset="-128"/>
                          <a:ea typeface="メイリオ" panose="020B0604030504040204" pitchFamily="50" charset="-128"/>
                        </a:rPr>
                        <a:t>FAX</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番号</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営業日</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外の対応</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要支援の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受入可否</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ホーム</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ページの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有無</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8841843"/>
                  </a:ext>
                </a:extLst>
              </a:tr>
              <a:tr h="424298">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平成の家</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安堀町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785</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30-1661</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30-1612</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24</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時間（受付</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9:00~18:00)</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3030129"/>
                  </a:ext>
                </a:extLst>
              </a:tr>
              <a:tr h="424298">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多機能ハウスひなたぼっこ</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境保泉</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1553</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74-2070</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70-1186</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24</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時間（受付</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8:30~17:00)</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9596769"/>
                  </a:ext>
                </a:extLst>
              </a:tr>
              <a:tr h="424298">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あかぼりの里</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香林町二丁目</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1492</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63-5533</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63-6565</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24</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時間（受付</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8:30~17:30)</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6173737"/>
                  </a:ext>
                </a:extLst>
              </a:tr>
              <a:tr h="424298">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美茂呂の丘　</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美茂呂町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4512</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50-0110</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50-0111</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日</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24</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時間（受付</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9:00~18:00)</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3739079"/>
                  </a:ext>
                </a:extLst>
              </a:tr>
              <a:tr h="424298">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5</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小規模多機能あおぞら</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東小保方町</a:t>
                      </a:r>
                      <a:r>
                        <a:rPr lang="en-US" altLang="zh-TW" sz="600" b="1" i="0" u="none" strike="noStrike" dirty="0">
                          <a:solidFill>
                            <a:srgbClr val="000000"/>
                          </a:solidFill>
                          <a:effectLst/>
                          <a:latin typeface="メイリオ" panose="020B0604030504040204" pitchFamily="50" charset="-128"/>
                          <a:ea typeface="メイリオ" panose="020B0604030504040204" pitchFamily="50" charset="-128"/>
                        </a:rPr>
                        <a:t>3813</a:t>
                      </a: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dirty="0">
                          <a:solidFill>
                            <a:srgbClr val="000000"/>
                          </a:solidFill>
                          <a:effectLst/>
                          <a:latin typeface="メイリオ" panose="020B0604030504040204" pitchFamily="50" charset="-128"/>
                          <a:ea typeface="メイリオ" panose="020B0604030504040204" pitchFamily="50" charset="-128"/>
                        </a:rPr>
                        <a:t>4</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61-5525</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63-9889</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休止中</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1151018"/>
                  </a:ext>
                </a:extLst>
              </a:tr>
              <a:tr h="424298">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ひなたぼっこ昭和館</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羽黒町３番地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75-2395</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75-2396</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24</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時間（受付</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8:30~17:00)</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0641206"/>
                  </a:ext>
                </a:extLst>
              </a:tr>
              <a:tr h="424298">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日の出</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境伊与久</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4092</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76-5230</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76-5233</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24</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時間（受付</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8:30~17:30)</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546067"/>
                  </a:ext>
                </a:extLst>
              </a:tr>
              <a:tr h="424298">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小規模多機能施設うぬき</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安堀町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1179</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23-2200</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u="none" strike="noStrike" dirty="0">
                          <a:solidFill>
                            <a:srgbClr val="000000"/>
                          </a:solidFill>
                          <a:effectLst/>
                        </a:rPr>
                        <a:t>27-7756</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u="none" strike="noStrike" dirty="0">
                          <a:solidFill>
                            <a:srgbClr val="000000"/>
                          </a:solidFill>
                          <a:effectLst/>
                        </a:rPr>
                        <a:t>365</a:t>
                      </a:r>
                      <a:r>
                        <a:rPr lang="ja-JP" altLang="en-US" sz="600" b="1" u="none" strike="noStrike" dirty="0">
                          <a:solidFill>
                            <a:srgbClr val="000000"/>
                          </a:solidFill>
                          <a:effectLst/>
                        </a:rPr>
                        <a:t>日</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u="none" strike="noStrike" dirty="0">
                          <a:solidFill>
                            <a:srgbClr val="000000"/>
                          </a:solidFill>
                          <a:effectLst/>
                        </a:rPr>
                        <a:t>24</a:t>
                      </a:r>
                      <a:r>
                        <a:rPr lang="ja-JP" altLang="en-US" sz="600" b="1" u="none" strike="noStrike" dirty="0">
                          <a:solidFill>
                            <a:srgbClr val="000000"/>
                          </a:solidFill>
                          <a:effectLst/>
                        </a:rPr>
                        <a:t>時間（受付</a:t>
                      </a:r>
                      <a:br>
                        <a:rPr lang="ja-JP" altLang="en-US" sz="600" b="1" u="none" strike="noStrike" dirty="0">
                          <a:solidFill>
                            <a:srgbClr val="000000"/>
                          </a:solidFill>
                          <a:effectLst/>
                        </a:rPr>
                      </a:br>
                      <a:r>
                        <a:rPr lang="en-US" altLang="ja-JP" sz="600" b="1" u="none" strike="noStrike" dirty="0">
                          <a:solidFill>
                            <a:srgbClr val="000000"/>
                          </a:solidFill>
                          <a:effectLst/>
                        </a:rPr>
                        <a:t>9:00~17:30)</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u="none" strike="noStrike" dirty="0">
                          <a:solidFill>
                            <a:srgbClr val="000000"/>
                          </a:solidFill>
                          <a:effectLst/>
                        </a:rPr>
                        <a:t>応相談</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u="none" strike="noStrike" dirty="0">
                          <a:solidFill>
                            <a:srgbClr val="000000"/>
                          </a:solidFill>
                          <a:effectLst/>
                        </a:rPr>
                        <a:t>―</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u="none" strike="noStrike" dirty="0">
                          <a:solidFill>
                            <a:srgbClr val="000000"/>
                          </a:solidFill>
                          <a:effectLst/>
                        </a:rPr>
                        <a:t>有</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4092370"/>
                  </a:ext>
                </a:extLst>
              </a:tr>
              <a:tr h="424298">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小規模多機能型居宅介護</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たまメディカル藤川</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玉村町藤川</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23</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65-0330</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65-0250</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日</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8:30~17:30</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 </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〇</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有</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215387"/>
                  </a:ext>
                </a:extLst>
              </a:tr>
              <a:tr h="424298">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小規模多機能</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プラムの杜</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in</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かみのて</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玉村町上之手</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586</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61-8883</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61-8882</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日</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24</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時間（受付</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8:30~17:00)</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 </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〇</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有</a:t>
                      </a:r>
                    </a:p>
                  </a:txBody>
                  <a:tcPr marL="8840" marR="8840" marT="8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451674"/>
                  </a:ext>
                </a:extLst>
              </a:tr>
              <a:tr h="418168">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11</a:t>
                      </a:r>
                    </a:p>
                  </a:txBody>
                  <a:tcPr marL="8840" marR="8840" marT="88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小規模多機能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タマビレッジきらら</a:t>
                      </a:r>
                    </a:p>
                  </a:txBody>
                  <a:tcPr marL="8840" marR="8840" marT="88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玉村町上新田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1632</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a:t>
                      </a:r>
                    </a:p>
                  </a:txBody>
                  <a:tcPr marL="8840" marR="8840" marT="88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75-2422</a:t>
                      </a:r>
                    </a:p>
                  </a:txBody>
                  <a:tcPr marL="8840" marR="8840" marT="88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64-0066</a:t>
                      </a:r>
                    </a:p>
                  </a:txBody>
                  <a:tcPr marL="8840" marR="8840" marT="88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日</a:t>
                      </a:r>
                    </a:p>
                  </a:txBody>
                  <a:tcPr marL="8840" marR="8840" marT="88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24</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時間（受付</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8:30~17:30)</a:t>
                      </a:r>
                    </a:p>
                  </a:txBody>
                  <a:tcPr marL="8840" marR="8840" marT="88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 </a:t>
                      </a:r>
                    </a:p>
                  </a:txBody>
                  <a:tcPr marL="8840" marR="8840" marT="88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〇</a:t>
                      </a:r>
                    </a:p>
                  </a:txBody>
                  <a:tcPr marL="8840" marR="8840" marT="88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無</a:t>
                      </a:r>
                    </a:p>
                  </a:txBody>
                  <a:tcPr marL="8840" marR="8840" marT="884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5023584"/>
                  </a:ext>
                </a:extLst>
              </a:tr>
              <a:tr h="642937">
                <a:tc>
                  <a:txBody>
                    <a:bodyPr/>
                    <a:lstStyle/>
                    <a:p>
                      <a:pPr algn="ctr" fontAlgn="t">
                        <a:lnSpc>
                          <a:spcPct val="150000"/>
                        </a:lnSpc>
                      </a:pP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a:t>
                      </a:r>
                    </a:p>
                  </a:txBody>
                  <a:tcPr marL="8840" marR="8840" marT="8840" marB="0">
                    <a:lnL>
                      <a:noFill/>
                    </a:lnL>
                    <a:lnR>
                      <a:noFill/>
                    </a:lnR>
                    <a:lnT w="6350" cap="flat" cmpd="sng" algn="ctr">
                      <a:solidFill>
                        <a:schemeClr val="tx1"/>
                      </a:solidFill>
                      <a:prstDash val="solid"/>
                      <a:round/>
                      <a:headEnd type="none" w="med" len="med"/>
                      <a:tailEnd type="none" w="med" len="med"/>
                    </a:lnT>
                    <a:lnB>
                      <a:noFill/>
                    </a:lnB>
                    <a:noFill/>
                  </a:tcPr>
                </a:tc>
                <a:tc gridSpan="7">
                  <a:txBody>
                    <a:bodyPr/>
                    <a:lstStyle/>
                    <a:p>
                      <a:pPr algn="l" fontAlgn="t">
                        <a:lnSpc>
                          <a:spcPct val="150000"/>
                        </a:lnSpc>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対応可：原則として営業日以外も対応は可能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（体制が薄い場合や対応可能な曜日を限定する場合あり）</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応相談：緊急対応や営業時間内に事前相談があった場合などは状況により対応可能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  ：原則として営業時間外は対応していない</a:t>
                      </a:r>
                    </a:p>
                  </a:txBody>
                  <a:tcPr marL="8840" marR="8840" marT="8840" marB="0">
                    <a:lnL>
                      <a:noFill/>
                    </a:lnL>
                    <a:lnR>
                      <a:noFill/>
                    </a:lnR>
                    <a:lnT w="6350" cap="flat" cmpd="sng" algn="ctr">
                      <a:solidFill>
                        <a:schemeClr val="tx1"/>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8840" marR="8840" marT="8840"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840" marR="8840" marT="8840" marB="0" anchor="ctr">
                    <a:lnL>
                      <a:noFill/>
                    </a:lnL>
                    <a:lnR>
                      <a:noFill/>
                    </a:lnR>
                    <a:lnT w="635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125427212"/>
                  </a:ext>
                </a:extLst>
              </a:tr>
              <a:tr h="220988">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8840" marR="8840" marT="8840"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8840" marR="8840" marT="8840"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8840" marR="8840" marT="884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8840" marR="8840" marT="884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8840" marR="8840" marT="884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8840" marR="8840" marT="884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8840" marR="8840" marT="884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8840" marR="8840" marT="884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8840" marR="8840" marT="884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8840" marR="8840" marT="8840" marB="0" anchor="ctr">
                    <a:lnL>
                      <a:noFill/>
                    </a:lnL>
                    <a:lnR>
                      <a:noFill/>
                    </a:lnR>
                    <a:lnT>
                      <a:noFill/>
                    </a:lnT>
                    <a:lnB>
                      <a:noFill/>
                    </a:lnB>
                    <a:noFill/>
                  </a:tcPr>
                </a:tc>
                <a:extLst>
                  <a:ext uri="{0D108BD9-81ED-4DB2-BD59-A6C34878D82A}">
                    <a16:rowId xmlns:a16="http://schemas.microsoft.com/office/drawing/2014/main" val="145271573"/>
                  </a:ext>
                </a:extLst>
              </a:tr>
              <a:tr h="220988">
                <a:tc gridSpan="10">
                  <a:txBody>
                    <a:bodyPr/>
                    <a:lstStyle/>
                    <a:p>
                      <a:pPr algn="ctr" fontAlgn="b"/>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ー　</a:t>
                      </a:r>
                      <a:r>
                        <a:rPr lang="en-US" altLang="ja-JP" sz="800" b="1" i="0" u="none" strike="noStrike" dirty="0">
                          <a:solidFill>
                            <a:srgbClr val="000000"/>
                          </a:solidFill>
                          <a:effectLst/>
                          <a:latin typeface="メイリオ" panose="020B0604030504040204" pitchFamily="50" charset="-128"/>
                          <a:ea typeface="メイリオ" panose="020B0604030504040204" pitchFamily="50" charset="-128"/>
                        </a:rPr>
                        <a:t>26</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　ー</a:t>
                      </a:r>
                    </a:p>
                  </a:txBody>
                  <a:tcPr marL="8840" marR="8840" marT="8840" marB="0"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5014070"/>
                  </a:ext>
                </a:extLst>
              </a:tr>
            </a:tbl>
          </a:graphicData>
        </a:graphic>
      </p:graphicFrame>
    </p:spTree>
    <p:extLst>
      <p:ext uri="{BB962C8B-B14F-4D97-AF65-F5344CB8AC3E}">
        <p14:creationId xmlns:p14="http://schemas.microsoft.com/office/powerpoint/2010/main" val="3677693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54B7C3BA-9E4A-E7C0-CC1C-9B1A649C233D}"/>
              </a:ext>
            </a:extLst>
          </p:cNvPr>
          <p:cNvGraphicFramePr>
            <a:graphicFrameLocks noGrp="1"/>
          </p:cNvGraphicFramePr>
          <p:nvPr>
            <p:extLst>
              <p:ext uri="{D42A27DB-BD31-4B8C-83A1-F6EECF244321}">
                <p14:modId xmlns:p14="http://schemas.microsoft.com/office/powerpoint/2010/main" val="3325756018"/>
              </p:ext>
            </p:extLst>
          </p:nvPr>
        </p:nvGraphicFramePr>
        <p:xfrm>
          <a:off x="507999" y="720724"/>
          <a:ext cx="5824797" cy="8143143"/>
        </p:xfrm>
        <a:graphic>
          <a:graphicData uri="http://schemas.openxmlformats.org/drawingml/2006/table">
            <a:tbl>
              <a:tblPr>
                <a:tableStyleId>{2D5ABB26-0587-4C30-8999-92F81FD0307C}</a:tableStyleId>
              </a:tblPr>
              <a:tblGrid>
                <a:gridCol w="190782">
                  <a:extLst>
                    <a:ext uri="{9D8B030D-6E8A-4147-A177-3AD203B41FA5}">
                      <a16:colId xmlns:a16="http://schemas.microsoft.com/office/drawing/2014/main" val="937316689"/>
                    </a:ext>
                  </a:extLst>
                </a:gridCol>
                <a:gridCol w="1198854">
                  <a:extLst>
                    <a:ext uri="{9D8B030D-6E8A-4147-A177-3AD203B41FA5}">
                      <a16:colId xmlns:a16="http://schemas.microsoft.com/office/drawing/2014/main" val="2798276670"/>
                    </a:ext>
                  </a:extLst>
                </a:gridCol>
                <a:gridCol w="1106628">
                  <a:extLst>
                    <a:ext uri="{9D8B030D-6E8A-4147-A177-3AD203B41FA5}">
                      <a16:colId xmlns:a16="http://schemas.microsoft.com/office/drawing/2014/main" val="1438670454"/>
                    </a:ext>
                  </a:extLst>
                </a:gridCol>
                <a:gridCol w="461096">
                  <a:extLst>
                    <a:ext uri="{9D8B030D-6E8A-4147-A177-3AD203B41FA5}">
                      <a16:colId xmlns:a16="http://schemas.microsoft.com/office/drawing/2014/main" val="863503116"/>
                    </a:ext>
                  </a:extLst>
                </a:gridCol>
                <a:gridCol w="461096">
                  <a:extLst>
                    <a:ext uri="{9D8B030D-6E8A-4147-A177-3AD203B41FA5}">
                      <a16:colId xmlns:a16="http://schemas.microsoft.com/office/drawing/2014/main" val="3434491505"/>
                    </a:ext>
                  </a:extLst>
                </a:gridCol>
                <a:gridCol w="530260">
                  <a:extLst>
                    <a:ext uri="{9D8B030D-6E8A-4147-A177-3AD203B41FA5}">
                      <a16:colId xmlns:a16="http://schemas.microsoft.com/office/drawing/2014/main" val="1277499513"/>
                    </a:ext>
                  </a:extLst>
                </a:gridCol>
                <a:gridCol w="613833">
                  <a:extLst>
                    <a:ext uri="{9D8B030D-6E8A-4147-A177-3AD203B41FA5}">
                      <a16:colId xmlns:a16="http://schemas.microsoft.com/office/drawing/2014/main" val="2410514793"/>
                    </a:ext>
                  </a:extLst>
                </a:gridCol>
                <a:gridCol w="449568">
                  <a:extLst>
                    <a:ext uri="{9D8B030D-6E8A-4147-A177-3AD203B41FA5}">
                      <a16:colId xmlns:a16="http://schemas.microsoft.com/office/drawing/2014/main" val="4156592528"/>
                    </a:ext>
                  </a:extLst>
                </a:gridCol>
                <a:gridCol w="406340">
                  <a:extLst>
                    <a:ext uri="{9D8B030D-6E8A-4147-A177-3AD203B41FA5}">
                      <a16:colId xmlns:a16="http://schemas.microsoft.com/office/drawing/2014/main" val="2624421327"/>
                    </a:ext>
                  </a:extLst>
                </a:gridCol>
                <a:gridCol w="406340">
                  <a:extLst>
                    <a:ext uri="{9D8B030D-6E8A-4147-A177-3AD203B41FA5}">
                      <a16:colId xmlns:a16="http://schemas.microsoft.com/office/drawing/2014/main" val="3700402639"/>
                    </a:ext>
                  </a:extLst>
                </a:gridCol>
              </a:tblGrid>
              <a:tr h="370168">
                <a:tc gridSpan="7">
                  <a:txBody>
                    <a:bodyPr/>
                    <a:lstStyle/>
                    <a:p>
                      <a:pPr algn="l" fontAlgn="ctr"/>
                      <a:r>
                        <a:rPr lang="en-US" altLang="zh-TW" sz="1000" b="1" u="none" strike="noStrike" dirty="0">
                          <a:solidFill>
                            <a:srgbClr val="000000"/>
                          </a:solidFill>
                          <a:effectLst/>
                        </a:rPr>
                        <a:t>【</a:t>
                      </a:r>
                      <a:r>
                        <a:rPr lang="zh-TW" altLang="en-US" sz="1000" b="1" u="none" strike="noStrike" dirty="0">
                          <a:solidFill>
                            <a:srgbClr val="000000"/>
                          </a:solidFill>
                          <a:effectLst/>
                        </a:rPr>
                        <a:t>　看護小規模多機能型居宅介護支援事業所　</a:t>
                      </a:r>
                      <a:r>
                        <a:rPr lang="en-US" altLang="zh-TW" sz="1000" b="1" u="none" strike="noStrike" dirty="0">
                          <a:solidFill>
                            <a:srgbClr val="000000"/>
                          </a:solidFill>
                          <a:effectLst/>
                        </a:rPr>
                        <a:t>】</a:t>
                      </a:r>
                      <a:endParaRPr lang="en-US" altLang="zh-TW"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B w="6350" cap="flat" cmpd="sng" algn="ctr">
                      <a:solidFill>
                        <a:schemeClr val="tx1"/>
                      </a:solidFill>
                      <a:prstDash val="solid"/>
                      <a:round/>
                      <a:headEnd type="none" w="med" len="med"/>
                      <a:tailEnd type="none" w="med" len="med"/>
                    </a:lnB>
                  </a:tcPr>
                </a:tc>
                <a:tc hMerge="1">
                  <a:txBody>
                    <a:bodyPr/>
                    <a:lstStyle/>
                    <a:p>
                      <a:endParaRPr kumimoji="1" lang="ja-JP" altLang="en-US"/>
                    </a:p>
                  </a:txBody>
                  <a:tcPr>
                    <a:lnL w="12700" cmpd="sng">
                      <a:noFill/>
                      <a:prstDash val="solid"/>
                    </a:lnL>
                  </a:tcPr>
                </a:tc>
                <a:tc hMerge="1">
                  <a:txBody>
                    <a:bodyPr/>
                    <a:lstStyle/>
                    <a:p>
                      <a:endParaRPr kumimoji="1" lang="ja-JP" altLang="en-US"/>
                    </a:p>
                  </a:txBody>
                  <a:tcPr>
                    <a:lnL w="12700" cmpd="sng">
                      <a:noFill/>
                      <a:prstDash val="soli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r" fontAlgn="b"/>
                      <a:r>
                        <a:rPr lang="zh-TW" altLang="en-US" sz="900" b="0" u="none" strike="noStrike" dirty="0">
                          <a:solidFill>
                            <a:srgbClr val="000000"/>
                          </a:solidFill>
                          <a:effectLst/>
                        </a:rPr>
                        <a:t>令和</a:t>
                      </a:r>
                      <a:r>
                        <a:rPr lang="en-US" altLang="ja-JP" sz="900" b="0" u="none" strike="noStrike" dirty="0">
                          <a:solidFill>
                            <a:srgbClr val="000000"/>
                          </a:solidFill>
                          <a:effectLst/>
                        </a:rPr>
                        <a:t>7</a:t>
                      </a:r>
                      <a:r>
                        <a:rPr lang="zh-TW" altLang="en-US" sz="900" b="0" u="none" strike="noStrike" dirty="0">
                          <a:solidFill>
                            <a:srgbClr val="000000"/>
                          </a:solidFill>
                          <a:effectLst/>
                        </a:rPr>
                        <a:t>年</a:t>
                      </a:r>
                      <a:r>
                        <a:rPr lang="en-US" altLang="ja-JP" sz="900" b="0" u="none" strike="noStrike" dirty="0">
                          <a:solidFill>
                            <a:srgbClr val="000000"/>
                          </a:solidFill>
                          <a:effectLst/>
                        </a:rPr>
                        <a:t>8</a:t>
                      </a:r>
                      <a:r>
                        <a:rPr lang="zh-TW" altLang="en-US" sz="900" b="0" u="none" strike="noStrike" dirty="0">
                          <a:solidFill>
                            <a:srgbClr val="000000"/>
                          </a:solidFill>
                          <a:effectLst/>
                        </a:rPr>
                        <a:t>月</a:t>
                      </a:r>
                      <a:r>
                        <a:rPr lang="en-US" altLang="zh-TW" sz="900" b="0" u="none" strike="noStrike" dirty="0">
                          <a:solidFill>
                            <a:srgbClr val="000000"/>
                          </a:solidFill>
                          <a:effectLst/>
                        </a:rPr>
                        <a:t>1</a:t>
                      </a:r>
                      <a:r>
                        <a:rPr lang="zh-TW" altLang="en-US" sz="900" b="0" u="none" strike="noStrike" dirty="0">
                          <a:solidFill>
                            <a:srgbClr val="000000"/>
                          </a:solidFill>
                          <a:effectLst/>
                        </a:rPr>
                        <a:t>日現在</a:t>
                      </a:r>
                      <a:endParaRPr lang="zh-TW"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b">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49903070"/>
                  </a:ext>
                </a:extLst>
              </a:tr>
              <a:tr h="411299">
                <a:tc>
                  <a:txBody>
                    <a:bodyPr/>
                    <a:lstStyle/>
                    <a:p>
                      <a:pPr algn="ctr" fontAlgn="ctr"/>
                      <a:r>
                        <a:rPr lang="ja-JP" altLang="en-US" sz="600" b="0" u="none" strike="noStrike" dirty="0">
                          <a:solidFill>
                            <a:srgbClr val="000000"/>
                          </a:solidFill>
                          <a:effectLst/>
                        </a:rPr>
                        <a:t>№</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事業所名</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zh-TW" altLang="en-US" sz="600" b="1" u="none" strike="noStrike">
                          <a:solidFill>
                            <a:srgbClr val="000000"/>
                          </a:solidFill>
                          <a:effectLst/>
                        </a:rPr>
                        <a:t>所在地（伊勢崎市）</a:t>
                      </a:r>
                      <a:endParaRPr lang="zh-TW"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電話番号</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600" b="1" u="none" strike="noStrike">
                          <a:solidFill>
                            <a:srgbClr val="000000"/>
                          </a:solidFill>
                          <a:effectLst/>
                        </a:rPr>
                        <a:t>FAX</a:t>
                      </a:r>
                      <a:r>
                        <a:rPr lang="ja-JP" altLang="en-US" sz="600" b="1" u="none" strike="noStrike">
                          <a:solidFill>
                            <a:srgbClr val="000000"/>
                          </a:solidFill>
                          <a:effectLst/>
                        </a:rPr>
                        <a:t>番号</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営業日</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営業時間</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営業時間</a:t>
                      </a:r>
                      <a:br>
                        <a:rPr lang="ja-JP" altLang="en-US" sz="600" b="1" u="none" strike="noStrike">
                          <a:solidFill>
                            <a:srgbClr val="000000"/>
                          </a:solidFill>
                          <a:effectLst/>
                        </a:rPr>
                      </a:br>
                      <a:r>
                        <a:rPr lang="ja-JP" altLang="en-US" sz="600" b="1" u="none" strike="noStrike">
                          <a:solidFill>
                            <a:srgbClr val="000000"/>
                          </a:solidFill>
                          <a:effectLst/>
                        </a:rPr>
                        <a:t>外の対応</a:t>
                      </a:r>
                      <a:br>
                        <a:rPr lang="ja-JP" altLang="en-US" sz="600" b="1" u="none" strike="noStrike">
                          <a:solidFill>
                            <a:srgbClr val="000000"/>
                          </a:solidFill>
                          <a:effectLst/>
                        </a:rPr>
                      </a:br>
                      <a:r>
                        <a:rPr lang="ja-JP" altLang="en-US" sz="600" b="1" u="none" strike="noStrike">
                          <a:solidFill>
                            <a:srgbClr val="000000"/>
                          </a:solidFill>
                          <a:effectLst/>
                        </a:rPr>
                        <a:t>（</a:t>
                      </a:r>
                      <a:r>
                        <a:rPr lang="en-US" altLang="ja-JP" sz="600" b="1" u="none" strike="noStrike">
                          <a:solidFill>
                            <a:srgbClr val="000000"/>
                          </a:solidFill>
                          <a:effectLst/>
                        </a:rPr>
                        <a:t>※</a:t>
                      </a:r>
                      <a:r>
                        <a:rPr lang="ja-JP" altLang="en-US" sz="600" b="1" u="none" strike="noStrike">
                          <a:solidFill>
                            <a:srgbClr val="000000"/>
                          </a:solidFill>
                          <a:effectLst/>
                        </a:rPr>
                        <a:t>）</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要支援の</a:t>
                      </a:r>
                      <a:br>
                        <a:rPr lang="ja-JP" altLang="en-US" sz="600" b="1" u="none" strike="noStrike">
                          <a:solidFill>
                            <a:srgbClr val="000000"/>
                          </a:solidFill>
                          <a:effectLst/>
                        </a:rPr>
                      </a:br>
                      <a:r>
                        <a:rPr lang="ja-JP" altLang="en-US" sz="600" b="1" u="none" strike="noStrike">
                          <a:solidFill>
                            <a:srgbClr val="000000"/>
                          </a:solidFill>
                          <a:effectLst/>
                        </a:rPr>
                        <a:t>受入可否</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ホーム</a:t>
                      </a:r>
                      <a:br>
                        <a:rPr lang="ja-JP" altLang="en-US" sz="600" b="1" u="none" strike="noStrike">
                          <a:solidFill>
                            <a:srgbClr val="000000"/>
                          </a:solidFill>
                          <a:effectLst/>
                        </a:rPr>
                      </a:br>
                      <a:r>
                        <a:rPr lang="ja-JP" altLang="en-US" sz="600" b="1" u="none" strike="noStrike">
                          <a:solidFill>
                            <a:srgbClr val="000000"/>
                          </a:solidFill>
                          <a:effectLst/>
                        </a:rPr>
                        <a:t>ページの</a:t>
                      </a:r>
                      <a:br>
                        <a:rPr lang="ja-JP" altLang="en-US" sz="600" b="1" u="none" strike="noStrike">
                          <a:solidFill>
                            <a:srgbClr val="000000"/>
                          </a:solidFill>
                          <a:effectLst/>
                        </a:rPr>
                      </a:br>
                      <a:r>
                        <a:rPr lang="ja-JP" altLang="en-US" sz="600" b="1" u="none" strike="noStrike">
                          <a:solidFill>
                            <a:srgbClr val="000000"/>
                          </a:solidFill>
                          <a:effectLst/>
                        </a:rPr>
                        <a:t>有無</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1109148"/>
                  </a:ext>
                </a:extLst>
              </a:tr>
              <a:tr h="361944">
                <a:tc>
                  <a:txBody>
                    <a:bodyPr/>
                    <a:lstStyle/>
                    <a:p>
                      <a:pPr algn="ctr" fontAlgn="ctr"/>
                      <a:r>
                        <a:rPr lang="en-US" altLang="ja-JP" sz="600" b="0" u="none" strike="noStrike">
                          <a:solidFill>
                            <a:srgbClr val="000000"/>
                          </a:solidFill>
                          <a:effectLst/>
                        </a:rPr>
                        <a:t>1</a:t>
                      </a:r>
                      <a:endParaRPr lang="en-US" altLang="ja-JP"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dirty="0">
                          <a:solidFill>
                            <a:srgbClr val="000000"/>
                          </a:solidFill>
                          <a:effectLst/>
                        </a:rPr>
                        <a:t>　複合型サービスはなき</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a:solidFill>
                            <a:srgbClr val="000000"/>
                          </a:solidFill>
                          <a:effectLst/>
                        </a:rPr>
                        <a:t>　田部井町</a:t>
                      </a:r>
                      <a:r>
                        <a:rPr lang="en-US" altLang="ja-JP" sz="600" b="1" u="none" strike="noStrike">
                          <a:solidFill>
                            <a:srgbClr val="000000"/>
                          </a:solidFill>
                          <a:effectLst/>
                        </a:rPr>
                        <a:t>1</a:t>
                      </a:r>
                      <a:r>
                        <a:rPr lang="ja-JP" altLang="en-US" sz="600" b="1" u="none" strike="noStrike">
                          <a:solidFill>
                            <a:srgbClr val="000000"/>
                          </a:solidFill>
                          <a:effectLst/>
                        </a:rPr>
                        <a:t>丁目</a:t>
                      </a:r>
                      <a:r>
                        <a:rPr lang="en-US" altLang="ja-JP" sz="600" b="1" u="none" strike="noStrike">
                          <a:solidFill>
                            <a:srgbClr val="000000"/>
                          </a:solidFill>
                          <a:effectLst/>
                        </a:rPr>
                        <a:t>1639</a:t>
                      </a:r>
                      <a:r>
                        <a:rPr lang="ja-JP" altLang="en-US" sz="600" b="1" u="none" strike="noStrike">
                          <a:solidFill>
                            <a:srgbClr val="000000"/>
                          </a:solidFill>
                          <a:effectLst/>
                        </a:rPr>
                        <a:t>番地</a:t>
                      </a:r>
                      <a:r>
                        <a:rPr lang="en-US" altLang="ja-JP" sz="600" b="1" u="none" strike="noStrike">
                          <a:solidFill>
                            <a:srgbClr val="000000"/>
                          </a:solidFill>
                          <a:effectLst/>
                        </a:rPr>
                        <a:t>2</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27-8071</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61-0003</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365</a:t>
                      </a:r>
                      <a:r>
                        <a:rPr lang="ja-JP" altLang="en-US" sz="600" b="1" u="none" strike="noStrike">
                          <a:solidFill>
                            <a:srgbClr val="000000"/>
                          </a:solidFill>
                          <a:effectLst/>
                        </a:rPr>
                        <a:t>日</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24</a:t>
                      </a:r>
                      <a:r>
                        <a:rPr lang="ja-JP" altLang="en-US" sz="600" b="1" u="none" strike="noStrike">
                          <a:solidFill>
                            <a:srgbClr val="000000"/>
                          </a:solidFill>
                          <a:effectLst/>
                        </a:rPr>
                        <a:t>時間（受付</a:t>
                      </a:r>
                      <a:br>
                        <a:rPr lang="ja-JP" altLang="en-US" sz="600" b="1" u="none" strike="noStrike">
                          <a:solidFill>
                            <a:srgbClr val="000000"/>
                          </a:solidFill>
                          <a:effectLst/>
                        </a:rPr>
                      </a:br>
                      <a:r>
                        <a:rPr lang="en-US" altLang="ja-JP" sz="600" b="1" u="none" strike="noStrike">
                          <a:solidFill>
                            <a:srgbClr val="000000"/>
                          </a:solidFill>
                          <a:effectLst/>
                        </a:rPr>
                        <a:t>8:30~17:00)</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応相談</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有</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4074734"/>
                  </a:ext>
                </a:extLst>
              </a:tr>
              <a:tr h="361944">
                <a:tc>
                  <a:txBody>
                    <a:bodyPr/>
                    <a:lstStyle/>
                    <a:p>
                      <a:pPr algn="ctr" fontAlgn="ctr"/>
                      <a:r>
                        <a:rPr lang="en-US" altLang="ja-JP" sz="600" b="0" u="none" strike="noStrike">
                          <a:solidFill>
                            <a:srgbClr val="000000"/>
                          </a:solidFill>
                          <a:effectLst/>
                        </a:rPr>
                        <a:t>2</a:t>
                      </a:r>
                      <a:endParaRPr lang="en-US" altLang="ja-JP"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dirty="0">
                          <a:solidFill>
                            <a:srgbClr val="000000"/>
                          </a:solidFill>
                          <a:effectLst/>
                        </a:rPr>
                        <a:t>　複合型サービスはなき</a:t>
                      </a:r>
                      <a:br>
                        <a:rPr lang="ja-JP" altLang="en-US" sz="600" b="1" u="none" strike="noStrike" dirty="0">
                          <a:solidFill>
                            <a:srgbClr val="000000"/>
                          </a:solidFill>
                          <a:effectLst/>
                        </a:rPr>
                      </a:br>
                      <a:r>
                        <a:rPr lang="ja-JP" altLang="en-US" sz="600" b="1" u="none" strike="noStrike" dirty="0">
                          <a:solidFill>
                            <a:srgbClr val="000000"/>
                          </a:solidFill>
                          <a:effectLst/>
                        </a:rPr>
                        <a:t>　　サテライト国定　令和の家</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zh-CN" altLang="en-US" sz="600" b="1" u="none" strike="noStrike" dirty="0">
                          <a:solidFill>
                            <a:srgbClr val="000000"/>
                          </a:solidFill>
                          <a:effectLst/>
                        </a:rPr>
                        <a:t>　国定町</a:t>
                      </a:r>
                      <a:r>
                        <a:rPr lang="en-US" altLang="zh-CN" sz="600" b="1" u="none" strike="noStrike" dirty="0">
                          <a:solidFill>
                            <a:srgbClr val="000000"/>
                          </a:solidFill>
                          <a:effectLst/>
                        </a:rPr>
                        <a:t>2</a:t>
                      </a:r>
                      <a:r>
                        <a:rPr lang="zh-CN" altLang="en-US" sz="600" b="1" u="none" strike="noStrike" dirty="0">
                          <a:solidFill>
                            <a:srgbClr val="000000"/>
                          </a:solidFill>
                          <a:effectLst/>
                        </a:rPr>
                        <a:t>丁目</a:t>
                      </a:r>
                      <a:r>
                        <a:rPr lang="en-US" altLang="zh-CN" sz="600" b="1" u="none" strike="noStrike" dirty="0">
                          <a:solidFill>
                            <a:srgbClr val="000000"/>
                          </a:solidFill>
                          <a:effectLst/>
                        </a:rPr>
                        <a:t>1969</a:t>
                      </a:r>
                      <a:r>
                        <a:rPr lang="zh-CN" altLang="en-US" sz="600" b="1" u="none" strike="noStrike" dirty="0">
                          <a:solidFill>
                            <a:srgbClr val="000000"/>
                          </a:solidFill>
                          <a:effectLst/>
                        </a:rPr>
                        <a:t>番地</a:t>
                      </a:r>
                      <a:r>
                        <a:rPr lang="en-US" altLang="zh-CN" sz="600" b="1" u="none" strike="noStrike" dirty="0">
                          <a:solidFill>
                            <a:srgbClr val="000000"/>
                          </a:solidFill>
                          <a:effectLst/>
                        </a:rPr>
                        <a:t>2</a:t>
                      </a:r>
                      <a:endParaRPr lang="en-US" altLang="zh-CN"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75-3370</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75-3371</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365</a:t>
                      </a:r>
                      <a:r>
                        <a:rPr lang="ja-JP" altLang="en-US" sz="600" b="1" u="none" strike="noStrike">
                          <a:solidFill>
                            <a:srgbClr val="000000"/>
                          </a:solidFill>
                          <a:effectLst/>
                        </a:rPr>
                        <a:t>日</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24</a:t>
                      </a:r>
                      <a:r>
                        <a:rPr lang="ja-JP" altLang="en-US" sz="600" b="1" u="none" strike="noStrike" dirty="0">
                          <a:solidFill>
                            <a:srgbClr val="000000"/>
                          </a:solidFill>
                          <a:effectLst/>
                        </a:rPr>
                        <a:t>時間（受付</a:t>
                      </a:r>
                      <a:br>
                        <a:rPr lang="ja-JP" altLang="en-US" sz="600" b="1" u="none" strike="noStrike" dirty="0">
                          <a:solidFill>
                            <a:srgbClr val="000000"/>
                          </a:solidFill>
                          <a:effectLst/>
                        </a:rPr>
                      </a:br>
                      <a:r>
                        <a:rPr lang="en-US" altLang="ja-JP" sz="600" b="1" u="none" strike="noStrike" dirty="0">
                          <a:solidFill>
                            <a:srgbClr val="000000"/>
                          </a:solidFill>
                          <a:effectLst/>
                        </a:rPr>
                        <a:t>9:00~17:30)</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応相談</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有</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8086917"/>
                  </a:ext>
                </a:extLst>
              </a:tr>
              <a:tr h="361944">
                <a:tc>
                  <a:txBody>
                    <a:bodyPr/>
                    <a:lstStyle/>
                    <a:p>
                      <a:pPr algn="ctr" fontAlgn="ctr"/>
                      <a:r>
                        <a:rPr lang="en-US" altLang="ja-JP" sz="600" b="0" u="none" strike="noStrike">
                          <a:solidFill>
                            <a:srgbClr val="000000"/>
                          </a:solidFill>
                          <a:effectLst/>
                        </a:rPr>
                        <a:t>3</a:t>
                      </a:r>
                      <a:endParaRPr lang="en-US" altLang="ja-JP"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zh-TW" altLang="en-US" sz="600" b="1" u="none" strike="noStrike" dirty="0">
                          <a:solidFill>
                            <a:srgbClr val="000000"/>
                          </a:solidFill>
                          <a:effectLst/>
                        </a:rPr>
                        <a:t>　看護小規模多機能施設広瀬</a:t>
                      </a:r>
                      <a:endParaRPr lang="zh-TW"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dirty="0">
                          <a:solidFill>
                            <a:srgbClr val="000000"/>
                          </a:solidFill>
                          <a:effectLst/>
                        </a:rPr>
                        <a:t>　安堀町</a:t>
                      </a:r>
                      <a:r>
                        <a:rPr lang="en-US" altLang="ja-JP" sz="600" b="1" u="none" strike="noStrike" dirty="0">
                          <a:solidFill>
                            <a:srgbClr val="000000"/>
                          </a:solidFill>
                          <a:effectLst/>
                        </a:rPr>
                        <a:t>1178</a:t>
                      </a:r>
                      <a:r>
                        <a:rPr lang="ja-JP" altLang="en-US" sz="600" b="1" u="none" strike="noStrike" dirty="0">
                          <a:solidFill>
                            <a:srgbClr val="000000"/>
                          </a:solidFill>
                          <a:effectLst/>
                        </a:rPr>
                        <a:t>番地</a:t>
                      </a:r>
                      <a:r>
                        <a:rPr lang="en-US" altLang="ja-JP" sz="600" b="1" u="none" strike="noStrike" dirty="0">
                          <a:solidFill>
                            <a:srgbClr val="000000"/>
                          </a:solidFill>
                          <a:effectLst/>
                        </a:rPr>
                        <a:t>11</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23-2266</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75-2272</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365</a:t>
                      </a:r>
                      <a:r>
                        <a:rPr lang="ja-JP" altLang="en-US" sz="600" b="1" u="none" strike="noStrike">
                          <a:solidFill>
                            <a:srgbClr val="000000"/>
                          </a:solidFill>
                          <a:effectLst/>
                        </a:rPr>
                        <a:t>日</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24</a:t>
                      </a:r>
                      <a:r>
                        <a:rPr lang="ja-JP" altLang="en-US" sz="600" b="1" u="none" strike="noStrike">
                          <a:solidFill>
                            <a:srgbClr val="000000"/>
                          </a:solidFill>
                          <a:effectLst/>
                        </a:rPr>
                        <a:t>時間（受付</a:t>
                      </a:r>
                      <a:br>
                        <a:rPr lang="ja-JP" altLang="en-US" sz="600" b="1" u="none" strike="noStrike">
                          <a:solidFill>
                            <a:srgbClr val="000000"/>
                          </a:solidFill>
                          <a:effectLst/>
                        </a:rPr>
                      </a:br>
                      <a:r>
                        <a:rPr lang="en-US" altLang="ja-JP" sz="600" b="1" u="none" strike="noStrike">
                          <a:solidFill>
                            <a:srgbClr val="000000"/>
                          </a:solidFill>
                          <a:effectLst/>
                        </a:rPr>
                        <a:t>8:30~17:30)</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応相談</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無</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318972"/>
                  </a:ext>
                </a:extLst>
              </a:tr>
              <a:tr h="361944">
                <a:tc>
                  <a:txBody>
                    <a:bodyPr/>
                    <a:lstStyle/>
                    <a:p>
                      <a:pPr algn="ctr" fontAlgn="ctr"/>
                      <a:r>
                        <a:rPr lang="en-US" altLang="ja-JP" sz="600" b="0" u="none" strike="noStrike">
                          <a:solidFill>
                            <a:srgbClr val="000000"/>
                          </a:solidFill>
                          <a:effectLst/>
                        </a:rPr>
                        <a:t>4</a:t>
                      </a:r>
                      <a:endParaRPr lang="en-US" altLang="ja-JP"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a:solidFill>
                            <a:srgbClr val="000000"/>
                          </a:solidFill>
                          <a:effectLst/>
                        </a:rPr>
                        <a:t>　在宅包括サービスおおいど</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zh-TW" altLang="en-US" sz="600" b="1" u="none" strike="noStrike">
                          <a:solidFill>
                            <a:srgbClr val="000000"/>
                          </a:solidFill>
                          <a:effectLst/>
                        </a:rPr>
                        <a:t>　東小保方町</a:t>
                      </a:r>
                      <a:r>
                        <a:rPr lang="en-US" altLang="zh-TW" sz="600" b="1" u="none" strike="noStrike">
                          <a:solidFill>
                            <a:srgbClr val="000000"/>
                          </a:solidFill>
                          <a:effectLst/>
                        </a:rPr>
                        <a:t>4008</a:t>
                      </a:r>
                      <a:r>
                        <a:rPr lang="zh-TW" altLang="en-US" sz="600" b="1" u="none" strike="noStrike">
                          <a:solidFill>
                            <a:srgbClr val="000000"/>
                          </a:solidFill>
                          <a:effectLst/>
                        </a:rPr>
                        <a:t>番地</a:t>
                      </a:r>
                      <a:r>
                        <a:rPr lang="en-US" altLang="zh-TW" sz="600" b="1" u="none" strike="noStrike">
                          <a:solidFill>
                            <a:srgbClr val="000000"/>
                          </a:solidFill>
                          <a:effectLst/>
                        </a:rPr>
                        <a:t>1</a:t>
                      </a:r>
                      <a:endParaRPr lang="en-US" altLang="zh-TW"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61-8967</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61-8704</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365</a:t>
                      </a:r>
                      <a:r>
                        <a:rPr lang="ja-JP" altLang="en-US" sz="600" b="1" u="none" strike="noStrike" dirty="0">
                          <a:solidFill>
                            <a:srgbClr val="000000"/>
                          </a:solidFill>
                          <a:effectLst/>
                        </a:rPr>
                        <a:t>日</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24</a:t>
                      </a:r>
                      <a:r>
                        <a:rPr lang="ja-JP" altLang="en-US" sz="600" b="1" u="none" strike="noStrike" dirty="0">
                          <a:solidFill>
                            <a:srgbClr val="000000"/>
                          </a:solidFill>
                          <a:effectLst/>
                        </a:rPr>
                        <a:t>時間（受付</a:t>
                      </a:r>
                      <a:br>
                        <a:rPr lang="ja-JP" altLang="en-US" sz="600" b="1" u="none" strike="noStrike" dirty="0">
                          <a:solidFill>
                            <a:srgbClr val="000000"/>
                          </a:solidFill>
                          <a:effectLst/>
                        </a:rPr>
                      </a:br>
                      <a:r>
                        <a:rPr lang="en-US" altLang="ja-JP" sz="600" b="1" u="none" strike="noStrike" dirty="0">
                          <a:solidFill>
                            <a:srgbClr val="000000"/>
                          </a:solidFill>
                          <a:effectLst/>
                        </a:rPr>
                        <a:t>8:30~17:30)</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対応可</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無</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3501844"/>
                  </a:ext>
                </a:extLst>
              </a:tr>
              <a:tr h="115163">
                <a:tc>
                  <a:txBody>
                    <a:bodyPr/>
                    <a:lstStyle/>
                    <a:p>
                      <a:pPr algn="ctr" fontAlgn="ctr"/>
                      <a:endParaRPr lang="ja-JP" altLang="en-US" sz="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lnT w="6350" cap="flat" cmpd="sng" algn="ctr">
                      <a:solidFill>
                        <a:schemeClr val="tx1"/>
                      </a:solidFill>
                      <a:prstDash val="solid"/>
                      <a:round/>
                      <a:headEnd type="none" w="med" len="med"/>
                      <a:tailEnd type="none" w="med" len="med"/>
                    </a:lnT>
                  </a:tcPr>
                </a:tc>
                <a:tc>
                  <a:txBody>
                    <a:bodyPr/>
                    <a:lstStyle/>
                    <a:p>
                      <a:pPr algn="l" fontAlgn="ctr"/>
                      <a:r>
                        <a:rPr lang="ja-JP" altLang="en-US" sz="400" b="0" u="none" strike="noStrike">
                          <a:solidFill>
                            <a:srgbClr val="000000"/>
                          </a:solidFill>
                          <a:effectLst/>
                        </a:rPr>
                        <a:t>　</a:t>
                      </a: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T w="6350" cap="flat" cmpd="sng" algn="ctr">
                      <a:solidFill>
                        <a:schemeClr val="tx1"/>
                      </a:solidFill>
                      <a:prstDash val="solid"/>
                      <a:round/>
                      <a:headEnd type="none" w="med" len="med"/>
                      <a:tailEnd type="none" w="med" len="med"/>
                    </a:lnT>
                  </a:tcPr>
                </a:tc>
                <a:tc>
                  <a:txBody>
                    <a:bodyPr/>
                    <a:lstStyle/>
                    <a:p>
                      <a:pPr algn="l" fontAlgn="ctr"/>
                      <a:r>
                        <a:rPr lang="ja-JP" altLang="en-US" sz="400" b="0" u="none" strike="noStrike">
                          <a:solidFill>
                            <a:srgbClr val="000000"/>
                          </a:solidFill>
                          <a:effectLst/>
                        </a:rPr>
                        <a:t>　</a:t>
                      </a: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T w="6350" cap="flat" cmpd="sng" algn="ctr">
                      <a:solidFill>
                        <a:schemeClr val="tx1"/>
                      </a:solidFill>
                      <a:prstDash val="solid"/>
                      <a:round/>
                      <a:headEnd type="none" w="med" len="med"/>
                      <a:tailEnd type="none" w="med" len="med"/>
                    </a:lnT>
                  </a:tcPr>
                </a:tc>
                <a:tc>
                  <a:txBody>
                    <a:bodyPr/>
                    <a:lstStyle/>
                    <a:p>
                      <a:pPr algn="ctr" fontAlgn="ctr"/>
                      <a:r>
                        <a:rPr lang="ja-JP" altLang="en-US" sz="400" b="0" u="none" strike="noStrike">
                          <a:solidFill>
                            <a:srgbClr val="000000"/>
                          </a:solidFill>
                          <a:effectLst/>
                        </a:rPr>
                        <a:t>　</a:t>
                      </a: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T w="6350" cap="flat" cmpd="sng" algn="ctr">
                      <a:solidFill>
                        <a:schemeClr val="tx1"/>
                      </a:solidFill>
                      <a:prstDash val="solid"/>
                      <a:round/>
                      <a:headEnd type="none" w="med" len="med"/>
                      <a:tailEnd type="none" w="med" len="med"/>
                    </a:lnT>
                  </a:tcPr>
                </a:tc>
                <a:tc>
                  <a:txBody>
                    <a:bodyPr/>
                    <a:lstStyle/>
                    <a:p>
                      <a:pPr algn="ctr" fontAlgn="ctr"/>
                      <a:r>
                        <a:rPr lang="ja-JP" altLang="en-US" sz="400" b="0" u="none" strike="noStrike">
                          <a:solidFill>
                            <a:srgbClr val="000000"/>
                          </a:solidFill>
                          <a:effectLst/>
                        </a:rPr>
                        <a:t>　</a:t>
                      </a: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T w="6350" cap="flat" cmpd="sng" algn="ctr">
                      <a:solidFill>
                        <a:schemeClr val="tx1"/>
                      </a:solidFill>
                      <a:prstDash val="solid"/>
                      <a:round/>
                      <a:headEnd type="none" w="med" len="med"/>
                      <a:tailEnd type="none" w="med" len="med"/>
                    </a:lnT>
                  </a:tcPr>
                </a:tc>
                <a:tc>
                  <a:txBody>
                    <a:bodyPr/>
                    <a:lstStyle/>
                    <a:p>
                      <a:pPr algn="ctr" fontAlgn="ctr"/>
                      <a:r>
                        <a:rPr lang="ja-JP" altLang="en-US" sz="400" b="0" u="none" strike="noStrike">
                          <a:solidFill>
                            <a:srgbClr val="000000"/>
                          </a:solidFill>
                          <a:effectLst/>
                        </a:rPr>
                        <a:t>　</a:t>
                      </a: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T w="6350" cap="flat" cmpd="sng" algn="ctr">
                      <a:solidFill>
                        <a:schemeClr val="tx1"/>
                      </a:solidFill>
                      <a:prstDash val="solid"/>
                      <a:round/>
                      <a:headEnd type="none" w="med" len="med"/>
                      <a:tailEnd type="none" w="med" len="med"/>
                    </a:lnT>
                  </a:tcPr>
                </a:tc>
                <a:tc>
                  <a:txBody>
                    <a:bodyPr/>
                    <a:lstStyle/>
                    <a:p>
                      <a:pPr algn="ctr" fontAlgn="ctr"/>
                      <a:r>
                        <a:rPr lang="ja-JP" altLang="en-US" sz="400" b="0" u="none" strike="noStrike">
                          <a:solidFill>
                            <a:srgbClr val="000000"/>
                          </a:solidFill>
                          <a:effectLst/>
                        </a:rPr>
                        <a:t>　</a:t>
                      </a: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T w="6350" cap="flat" cmpd="sng" algn="ctr">
                      <a:solidFill>
                        <a:schemeClr val="tx1"/>
                      </a:solidFill>
                      <a:prstDash val="solid"/>
                      <a:round/>
                      <a:headEnd type="none" w="med" len="med"/>
                      <a:tailEnd type="none" w="med" len="med"/>
                    </a:lnT>
                  </a:tcPr>
                </a:tc>
                <a:tc>
                  <a:txBody>
                    <a:bodyPr/>
                    <a:lstStyle/>
                    <a:p>
                      <a:pPr algn="ctr" fontAlgn="ctr"/>
                      <a:r>
                        <a:rPr lang="ja-JP" altLang="en-US" sz="400" b="0" u="none" strike="noStrike">
                          <a:solidFill>
                            <a:srgbClr val="000000"/>
                          </a:solidFill>
                          <a:effectLst/>
                        </a:rPr>
                        <a:t>　</a:t>
                      </a: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T w="6350" cap="flat" cmpd="sng" algn="ctr">
                      <a:solidFill>
                        <a:schemeClr val="tx1"/>
                      </a:solidFill>
                      <a:prstDash val="solid"/>
                      <a:round/>
                      <a:headEnd type="none" w="med" len="med"/>
                      <a:tailEnd type="none" w="med" len="med"/>
                    </a:lnT>
                  </a:tcPr>
                </a:tc>
                <a:tc>
                  <a:txBody>
                    <a:bodyPr/>
                    <a:lstStyle/>
                    <a:p>
                      <a:pPr algn="ctr" fontAlgn="ctr"/>
                      <a:endParaRPr lang="ja-JP" altLang="en-US" sz="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T w="6350" cap="flat" cmpd="sng" algn="ctr">
                      <a:solidFill>
                        <a:schemeClr val="tx1"/>
                      </a:solidFill>
                      <a:prstDash val="solid"/>
                      <a:round/>
                      <a:headEnd type="none" w="med" len="med"/>
                      <a:tailEnd type="none" w="med" len="med"/>
                    </a:lnT>
                  </a:tcPr>
                </a:tc>
                <a:tc>
                  <a:txBody>
                    <a:bodyPr/>
                    <a:lstStyle/>
                    <a:p>
                      <a:pPr algn="ctr" fontAlgn="ctr"/>
                      <a:endParaRPr lang="ja-JP" altLang="en-US" sz="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56052405"/>
                  </a:ext>
                </a:extLst>
              </a:tr>
              <a:tr h="666305">
                <a:tc>
                  <a:txBody>
                    <a:bodyPr/>
                    <a:lstStyle/>
                    <a:p>
                      <a:pPr algn="ctr" fontAlgn="ctr">
                        <a:lnSpc>
                          <a:spcPct val="150000"/>
                        </a:lnSpc>
                      </a:pP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tc>
                <a:tc gridSpan="7">
                  <a:txBody>
                    <a:bodyPr/>
                    <a:lstStyle/>
                    <a:p>
                      <a:pPr algn="l" fontAlgn="t">
                        <a:lnSpc>
                          <a:spcPct val="150000"/>
                        </a:lnSpc>
                      </a:pP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tc>
                <a:tc hMerge="1">
                  <a:txBody>
                    <a:bodyPr/>
                    <a:lstStyle/>
                    <a:p>
                      <a:endParaRPr kumimoji="1" lang="ja-JP" altLang="en-US"/>
                    </a:p>
                  </a:txBody>
                  <a:tcPr>
                    <a:lnL w="12700" cmpd="sng">
                      <a:noFill/>
                      <a:prstDash val="solid"/>
                    </a:lnL>
                    <a:lnT w="12700" cmpd="sng">
                      <a:noFill/>
                      <a:prstDash val="soli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extLst>
                  <a:ext uri="{0D108BD9-81ED-4DB2-BD59-A6C34878D82A}">
                    <a16:rowId xmlns:a16="http://schemas.microsoft.com/office/drawing/2014/main" val="387747720"/>
                  </a:ext>
                </a:extLst>
              </a:tr>
              <a:tr h="279685">
                <a:tc>
                  <a:txBody>
                    <a:bodyPr/>
                    <a:lstStyle/>
                    <a:p>
                      <a:pPr algn="ctr" fontAlgn="ctr"/>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tc>
                <a:tc>
                  <a:txBody>
                    <a:bodyPr/>
                    <a:lstStyle/>
                    <a:p>
                      <a:pPr algn="l" fontAlgn="t"/>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tc>
                <a:tc>
                  <a:txBody>
                    <a:bodyPr/>
                    <a:lstStyle/>
                    <a:p>
                      <a:pPr algn="l" fontAlgn="t"/>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tc>
                <a:tc>
                  <a:txBody>
                    <a:bodyPr/>
                    <a:lstStyle/>
                    <a:p>
                      <a:pPr algn="l" fontAlgn="t"/>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tc>
                <a:tc>
                  <a:txBody>
                    <a:bodyPr/>
                    <a:lstStyle/>
                    <a:p>
                      <a:pPr algn="l" fontAlgn="t"/>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tc>
                <a:tc>
                  <a:txBody>
                    <a:bodyPr/>
                    <a:lstStyle/>
                    <a:p>
                      <a:pPr algn="l" fontAlgn="t"/>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tc>
                <a:tc>
                  <a:txBody>
                    <a:bodyPr/>
                    <a:lstStyle/>
                    <a:p>
                      <a:pPr algn="l" fontAlgn="t"/>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tc>
                <a:tc>
                  <a:txBody>
                    <a:bodyPr/>
                    <a:lstStyle/>
                    <a:p>
                      <a:pPr algn="l" fontAlgn="t"/>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extLst>
                  <a:ext uri="{0D108BD9-81ED-4DB2-BD59-A6C34878D82A}">
                    <a16:rowId xmlns:a16="http://schemas.microsoft.com/office/drawing/2014/main" val="768658079"/>
                  </a:ext>
                </a:extLst>
              </a:tr>
              <a:tr h="279685">
                <a:tc>
                  <a:txBody>
                    <a:bodyPr/>
                    <a:lstStyle/>
                    <a:p>
                      <a:pPr algn="ctr" fontAlgn="ctr"/>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tc>
                <a:tc>
                  <a:txBody>
                    <a:bodyPr/>
                    <a:lstStyle/>
                    <a:p>
                      <a:pPr algn="l" fontAlgn="t"/>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tc>
                <a:tc>
                  <a:txBody>
                    <a:bodyPr/>
                    <a:lstStyle/>
                    <a:p>
                      <a:pPr algn="l" fontAlgn="t"/>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tc>
                <a:tc>
                  <a:txBody>
                    <a:bodyPr/>
                    <a:lstStyle/>
                    <a:p>
                      <a:pPr algn="l" fontAlgn="t"/>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tc>
                <a:tc>
                  <a:txBody>
                    <a:bodyPr/>
                    <a:lstStyle/>
                    <a:p>
                      <a:pPr algn="l" fontAlgn="t"/>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tc>
                <a:tc>
                  <a:txBody>
                    <a:bodyPr/>
                    <a:lstStyle/>
                    <a:p>
                      <a:pPr algn="l" fontAlgn="t"/>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tc>
                <a:tc>
                  <a:txBody>
                    <a:bodyPr/>
                    <a:lstStyle/>
                    <a:p>
                      <a:pPr algn="l" fontAlgn="t"/>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tc>
                <a:tc>
                  <a:txBody>
                    <a:bodyPr/>
                    <a:lstStyle/>
                    <a:p>
                      <a:pPr algn="l" fontAlgn="t"/>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tc>
                <a:tc>
                  <a:txBody>
                    <a:bodyPr/>
                    <a:lstStyle/>
                    <a:p>
                      <a:pPr algn="ctr" fontAlgn="ctr"/>
                      <a:endParaRPr lang="ja-JP" altLang="en-US" sz="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extLst>
                  <a:ext uri="{0D108BD9-81ED-4DB2-BD59-A6C34878D82A}">
                    <a16:rowId xmlns:a16="http://schemas.microsoft.com/office/drawing/2014/main" val="2567628131"/>
                  </a:ext>
                </a:extLst>
              </a:tr>
              <a:tr h="0">
                <a:tc gridSpan="7">
                  <a:txBody>
                    <a:bodyPr/>
                    <a:lstStyle/>
                    <a:p>
                      <a:pPr algn="l" fontAlgn="ctr"/>
                      <a:r>
                        <a:rPr lang="en-US" altLang="zh-TW" sz="1000" b="1" u="none" strike="noStrike" dirty="0">
                          <a:solidFill>
                            <a:srgbClr val="000000"/>
                          </a:solidFill>
                          <a:effectLst/>
                        </a:rPr>
                        <a:t>【</a:t>
                      </a:r>
                      <a:r>
                        <a:rPr lang="zh-TW" altLang="en-US" sz="1000" b="1" u="none" strike="noStrike" dirty="0">
                          <a:solidFill>
                            <a:srgbClr val="000000"/>
                          </a:solidFill>
                          <a:effectLst/>
                        </a:rPr>
                        <a:t>　</a:t>
                      </a:r>
                      <a:r>
                        <a:rPr lang="zh-TW" altLang="en-US" sz="1000" b="1" u="none" strike="noStrike" dirty="0">
                          <a:solidFill>
                            <a:srgbClr val="000000"/>
                          </a:solidFill>
                          <a:effectLst/>
                          <a:latin typeface="游ゴシック" panose="020B0400000000000000" pitchFamily="50" charset="-128"/>
                          <a:ea typeface="游ゴシック" panose="020B0400000000000000" pitchFamily="50" charset="-128"/>
                        </a:rPr>
                        <a:t>特定施設入居者生活介護事業所</a:t>
                      </a:r>
                      <a:r>
                        <a:rPr lang="zh-TW" altLang="en-US" sz="1000" b="1" u="none" strike="noStrike" dirty="0">
                          <a:solidFill>
                            <a:srgbClr val="000000"/>
                          </a:solidFill>
                          <a:effectLst/>
                        </a:rPr>
                        <a:t>　</a:t>
                      </a:r>
                      <a:r>
                        <a:rPr lang="en-US" altLang="zh-TW" sz="1000" b="1" u="none" strike="noStrike" dirty="0">
                          <a:solidFill>
                            <a:srgbClr val="000000"/>
                          </a:solidFill>
                          <a:effectLst/>
                        </a:rPr>
                        <a:t>】</a:t>
                      </a:r>
                      <a:endParaRPr lang="en-US" altLang="zh-TW" sz="10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B w="6350" cap="flat" cmpd="sng" algn="ctr">
                      <a:solidFill>
                        <a:schemeClr val="tx1"/>
                      </a:solidFill>
                      <a:prstDash val="solid"/>
                      <a:round/>
                      <a:headEnd type="none" w="med" len="med"/>
                      <a:tailEnd type="none" w="med" len="med"/>
                    </a:lnB>
                  </a:tcPr>
                </a:tc>
                <a:tc hMerge="1">
                  <a:txBody>
                    <a:bodyPr/>
                    <a:lstStyle/>
                    <a:p>
                      <a:endParaRPr kumimoji="1" lang="ja-JP" altLang="en-US"/>
                    </a:p>
                  </a:txBody>
                  <a:tcPr>
                    <a:lnL w="12700" cmpd="sng">
                      <a:noFill/>
                      <a:prstDash val="solid"/>
                    </a:lnL>
                    <a:lnT w="12700" cmpd="sng">
                      <a:noFill/>
                      <a:prstDash val="solid"/>
                    </a:lnT>
                  </a:tcPr>
                </a:tc>
                <a:tc hMerge="1">
                  <a:txBody>
                    <a:bodyPr/>
                    <a:lstStyle/>
                    <a:p>
                      <a:endParaRPr kumimoji="1" lang="ja-JP" altLang="en-US"/>
                    </a:p>
                  </a:txBody>
                  <a:tcPr>
                    <a:lnL w="12700" cmpd="sng">
                      <a:noFill/>
                      <a:prstDash val="solid"/>
                    </a:lnL>
                    <a:lnT w="12700" cmpd="sng">
                      <a:noFill/>
                      <a:prstDash val="soli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r" fontAlgn="b"/>
                      <a:r>
                        <a:rPr lang="ja-JP" altLang="en-US" sz="600" b="0" u="none" strike="noStrike">
                          <a:solidFill>
                            <a:srgbClr val="000000"/>
                          </a:solidFill>
                          <a:effectLst/>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b">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0115838"/>
                  </a:ext>
                </a:extLst>
              </a:tr>
              <a:tr h="327481">
                <a:tc>
                  <a:txBody>
                    <a:bodyPr/>
                    <a:lstStyle/>
                    <a:p>
                      <a:pPr algn="ctr" fontAlgn="ctr"/>
                      <a:r>
                        <a:rPr lang="ja-JP" altLang="en-US" sz="600" b="0" u="none" strike="noStrike" dirty="0">
                          <a:solidFill>
                            <a:srgbClr val="000000"/>
                          </a:solidFill>
                          <a:effectLst/>
                        </a:rPr>
                        <a:t>№</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事業所名</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zh-TW" altLang="en-US" sz="600" b="1" u="none" strike="noStrike">
                          <a:solidFill>
                            <a:srgbClr val="000000"/>
                          </a:solidFill>
                          <a:effectLst/>
                        </a:rPr>
                        <a:t>所在地（伊勢崎市）</a:t>
                      </a:r>
                      <a:endParaRPr lang="zh-TW"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電話番号</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600" b="1" u="none" strike="noStrike">
                          <a:solidFill>
                            <a:srgbClr val="000000"/>
                          </a:solidFill>
                          <a:effectLst/>
                        </a:rPr>
                        <a:t>FAX</a:t>
                      </a:r>
                      <a:r>
                        <a:rPr lang="ja-JP" altLang="en-US" sz="600" b="1" u="none" strike="noStrike">
                          <a:solidFill>
                            <a:srgbClr val="000000"/>
                          </a:solidFill>
                          <a:effectLst/>
                        </a:rPr>
                        <a:t>番号</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営業日</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営業時間</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営業時間</a:t>
                      </a:r>
                      <a:br>
                        <a:rPr lang="ja-JP" altLang="en-US" sz="600" b="1" u="none" strike="noStrike">
                          <a:solidFill>
                            <a:srgbClr val="000000"/>
                          </a:solidFill>
                          <a:effectLst/>
                        </a:rPr>
                      </a:br>
                      <a:r>
                        <a:rPr lang="ja-JP" altLang="en-US" sz="600" b="1" u="none" strike="noStrike">
                          <a:solidFill>
                            <a:srgbClr val="000000"/>
                          </a:solidFill>
                          <a:effectLst/>
                        </a:rPr>
                        <a:t>外の対応</a:t>
                      </a:r>
                      <a:br>
                        <a:rPr lang="ja-JP" altLang="en-US" sz="600" b="1" u="none" strike="noStrike">
                          <a:solidFill>
                            <a:srgbClr val="000000"/>
                          </a:solidFill>
                          <a:effectLst/>
                        </a:rPr>
                      </a:br>
                      <a:r>
                        <a:rPr lang="ja-JP" altLang="en-US" sz="600" b="1" u="none" strike="noStrike">
                          <a:solidFill>
                            <a:srgbClr val="000000"/>
                          </a:solidFill>
                          <a:effectLst/>
                        </a:rPr>
                        <a:t>（</a:t>
                      </a:r>
                      <a:r>
                        <a:rPr lang="en-US" altLang="ja-JP" sz="600" b="1" u="none" strike="noStrike">
                          <a:solidFill>
                            <a:srgbClr val="000000"/>
                          </a:solidFill>
                          <a:effectLst/>
                        </a:rPr>
                        <a:t>※</a:t>
                      </a:r>
                      <a:r>
                        <a:rPr lang="ja-JP" altLang="en-US" sz="600" b="1" u="none" strike="noStrike">
                          <a:solidFill>
                            <a:srgbClr val="000000"/>
                          </a:solidFill>
                          <a:effectLst/>
                        </a:rPr>
                        <a:t>）</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要支援の</a:t>
                      </a:r>
                      <a:br>
                        <a:rPr lang="ja-JP" altLang="en-US" sz="600" b="1" u="none" strike="noStrike">
                          <a:solidFill>
                            <a:srgbClr val="000000"/>
                          </a:solidFill>
                          <a:effectLst/>
                        </a:rPr>
                      </a:br>
                      <a:r>
                        <a:rPr lang="ja-JP" altLang="en-US" sz="600" b="1" u="none" strike="noStrike">
                          <a:solidFill>
                            <a:srgbClr val="000000"/>
                          </a:solidFill>
                          <a:effectLst/>
                        </a:rPr>
                        <a:t>受入可否</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ホーム</a:t>
                      </a:r>
                      <a:br>
                        <a:rPr lang="ja-JP" altLang="en-US" sz="600" b="1" u="none" strike="noStrike">
                          <a:solidFill>
                            <a:srgbClr val="000000"/>
                          </a:solidFill>
                          <a:effectLst/>
                        </a:rPr>
                      </a:br>
                      <a:r>
                        <a:rPr lang="ja-JP" altLang="en-US" sz="600" b="1" u="none" strike="noStrike">
                          <a:solidFill>
                            <a:srgbClr val="000000"/>
                          </a:solidFill>
                          <a:effectLst/>
                        </a:rPr>
                        <a:t>ページの</a:t>
                      </a:r>
                      <a:br>
                        <a:rPr lang="ja-JP" altLang="en-US" sz="600" b="1" u="none" strike="noStrike">
                          <a:solidFill>
                            <a:srgbClr val="000000"/>
                          </a:solidFill>
                          <a:effectLst/>
                        </a:rPr>
                      </a:br>
                      <a:r>
                        <a:rPr lang="ja-JP" altLang="en-US" sz="600" b="1" u="none" strike="noStrike">
                          <a:solidFill>
                            <a:srgbClr val="000000"/>
                          </a:solidFill>
                          <a:effectLst/>
                        </a:rPr>
                        <a:t>有無</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0499676"/>
                  </a:ext>
                </a:extLst>
              </a:tr>
              <a:tr h="361944">
                <a:tc>
                  <a:txBody>
                    <a:bodyPr/>
                    <a:lstStyle/>
                    <a:p>
                      <a:pPr algn="ctr" fontAlgn="ctr"/>
                      <a:r>
                        <a:rPr lang="en-US" altLang="ja-JP" sz="600" b="1" u="none" strike="noStrike">
                          <a:solidFill>
                            <a:srgbClr val="000000"/>
                          </a:solidFill>
                          <a:effectLst/>
                        </a:rPr>
                        <a:t>1</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dirty="0">
                          <a:solidFill>
                            <a:srgbClr val="000000"/>
                          </a:solidFill>
                          <a:effectLst/>
                        </a:rPr>
                        <a:t>　介護付有料老人ホーム銘仙の家</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a:solidFill>
                            <a:srgbClr val="000000"/>
                          </a:solidFill>
                          <a:effectLst/>
                        </a:rPr>
                        <a:t>　平和町</a:t>
                      </a:r>
                      <a:r>
                        <a:rPr lang="en-US" altLang="ja-JP" sz="600" b="1" u="none" strike="noStrike">
                          <a:solidFill>
                            <a:srgbClr val="000000"/>
                          </a:solidFill>
                          <a:effectLst/>
                        </a:rPr>
                        <a:t>19</a:t>
                      </a:r>
                      <a:r>
                        <a:rPr lang="ja-JP" altLang="en-US" sz="600" b="1" u="none" strike="noStrike">
                          <a:solidFill>
                            <a:srgbClr val="000000"/>
                          </a:solidFill>
                          <a:effectLst/>
                        </a:rPr>
                        <a:t>－</a:t>
                      </a:r>
                      <a:r>
                        <a:rPr lang="en-US" altLang="ja-JP" sz="600" b="1" u="none" strike="noStrike">
                          <a:solidFill>
                            <a:srgbClr val="000000"/>
                          </a:solidFill>
                          <a:effectLst/>
                        </a:rPr>
                        <a:t>10</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20-1211</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20-1511</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365</a:t>
                      </a:r>
                      <a:r>
                        <a:rPr lang="ja-JP" altLang="en-US" sz="600" b="1" u="none" strike="noStrike">
                          <a:solidFill>
                            <a:srgbClr val="000000"/>
                          </a:solidFill>
                          <a:effectLst/>
                        </a:rPr>
                        <a:t>日</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24</a:t>
                      </a:r>
                      <a:r>
                        <a:rPr lang="ja-JP" altLang="en-US" sz="600" b="1" u="none" strike="noStrike">
                          <a:solidFill>
                            <a:srgbClr val="000000"/>
                          </a:solidFill>
                          <a:effectLst/>
                        </a:rPr>
                        <a:t>時間（受付</a:t>
                      </a:r>
                      <a:br>
                        <a:rPr lang="ja-JP" altLang="en-US" sz="600" b="1" u="none" strike="noStrike">
                          <a:solidFill>
                            <a:srgbClr val="000000"/>
                          </a:solidFill>
                          <a:effectLst/>
                        </a:rPr>
                      </a:br>
                      <a:r>
                        <a:rPr lang="en-US" altLang="ja-JP" sz="600" b="1" u="none" strike="noStrike">
                          <a:solidFill>
                            <a:srgbClr val="000000"/>
                          </a:solidFill>
                          <a:effectLst/>
                        </a:rPr>
                        <a:t>8:30~17:30)</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対応可</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〇</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有</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764941"/>
                  </a:ext>
                </a:extLst>
              </a:tr>
              <a:tr h="361944">
                <a:tc>
                  <a:txBody>
                    <a:bodyPr/>
                    <a:lstStyle/>
                    <a:p>
                      <a:pPr algn="ctr" fontAlgn="ctr"/>
                      <a:r>
                        <a:rPr lang="en-US" altLang="ja-JP" sz="600" b="1" u="none" strike="noStrike">
                          <a:solidFill>
                            <a:srgbClr val="000000"/>
                          </a:solidFill>
                          <a:effectLst/>
                        </a:rPr>
                        <a:t>2</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dirty="0">
                          <a:solidFill>
                            <a:srgbClr val="000000"/>
                          </a:solidFill>
                          <a:effectLst/>
                        </a:rPr>
                        <a:t>　ラポール伊勢崎</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zh-TW" altLang="en-US" sz="600" b="1" u="none" strike="noStrike">
                          <a:solidFill>
                            <a:srgbClr val="000000"/>
                          </a:solidFill>
                          <a:effectLst/>
                        </a:rPr>
                        <a:t>　美茂呂町</a:t>
                      </a:r>
                      <a:r>
                        <a:rPr lang="en-US" altLang="zh-TW" sz="600" b="1" u="none" strike="noStrike">
                          <a:solidFill>
                            <a:srgbClr val="000000"/>
                          </a:solidFill>
                          <a:effectLst/>
                        </a:rPr>
                        <a:t>3197</a:t>
                      </a:r>
                      <a:r>
                        <a:rPr lang="zh-TW" altLang="en-US" sz="600" b="1" u="none" strike="noStrike">
                          <a:solidFill>
                            <a:srgbClr val="000000"/>
                          </a:solidFill>
                          <a:effectLst/>
                        </a:rPr>
                        <a:t>番地</a:t>
                      </a:r>
                      <a:r>
                        <a:rPr lang="en-US" altLang="zh-TW" sz="600" b="1" u="none" strike="noStrike">
                          <a:solidFill>
                            <a:srgbClr val="000000"/>
                          </a:solidFill>
                          <a:effectLst/>
                        </a:rPr>
                        <a:t>1</a:t>
                      </a:r>
                      <a:endParaRPr lang="en-US" altLang="zh-TW"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21-1345</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21-5281</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365</a:t>
                      </a:r>
                      <a:r>
                        <a:rPr lang="ja-JP" altLang="en-US" sz="600" b="1" u="none" strike="noStrike">
                          <a:solidFill>
                            <a:srgbClr val="000000"/>
                          </a:solidFill>
                          <a:effectLst/>
                        </a:rPr>
                        <a:t>日</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24</a:t>
                      </a:r>
                      <a:r>
                        <a:rPr lang="ja-JP" altLang="en-US" sz="600" b="1" u="none" strike="noStrike">
                          <a:solidFill>
                            <a:srgbClr val="000000"/>
                          </a:solidFill>
                          <a:effectLst/>
                        </a:rPr>
                        <a:t>時間（受付</a:t>
                      </a:r>
                      <a:br>
                        <a:rPr lang="ja-JP" altLang="en-US" sz="600" b="1" u="none" strike="noStrike">
                          <a:solidFill>
                            <a:srgbClr val="000000"/>
                          </a:solidFill>
                          <a:effectLst/>
                        </a:rPr>
                      </a:br>
                      <a:r>
                        <a:rPr lang="en-US" altLang="ja-JP" sz="600" b="1" u="none" strike="noStrike">
                          <a:solidFill>
                            <a:srgbClr val="000000"/>
                          </a:solidFill>
                          <a:effectLst/>
                        </a:rPr>
                        <a:t>9:00~18:00)</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応相談</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〇</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無</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2467069"/>
                  </a:ext>
                </a:extLst>
              </a:tr>
              <a:tr h="361944">
                <a:tc>
                  <a:txBody>
                    <a:bodyPr/>
                    <a:lstStyle/>
                    <a:p>
                      <a:pPr algn="ctr" fontAlgn="ctr"/>
                      <a:r>
                        <a:rPr lang="en-US" altLang="ja-JP" sz="600" b="1" u="none" strike="noStrike">
                          <a:solidFill>
                            <a:srgbClr val="000000"/>
                          </a:solidFill>
                          <a:effectLst/>
                        </a:rPr>
                        <a:t>3</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dirty="0">
                          <a:solidFill>
                            <a:srgbClr val="000000"/>
                          </a:solidFill>
                          <a:effectLst/>
                        </a:rPr>
                        <a:t>　藤和の郷</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a:solidFill>
                            <a:srgbClr val="000000"/>
                          </a:solidFill>
                          <a:effectLst/>
                        </a:rPr>
                        <a:t>　連取町</a:t>
                      </a:r>
                      <a:r>
                        <a:rPr lang="en-US" altLang="ja-JP" sz="600" b="1" u="none" strike="noStrike">
                          <a:solidFill>
                            <a:srgbClr val="000000"/>
                          </a:solidFill>
                          <a:effectLst/>
                        </a:rPr>
                        <a:t>3039-8</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27-6201</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27-6202</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365</a:t>
                      </a:r>
                      <a:r>
                        <a:rPr lang="ja-JP" altLang="en-US" sz="600" b="1" u="none" strike="noStrike">
                          <a:solidFill>
                            <a:srgbClr val="000000"/>
                          </a:solidFill>
                          <a:effectLst/>
                        </a:rPr>
                        <a:t>日</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24</a:t>
                      </a:r>
                      <a:r>
                        <a:rPr lang="ja-JP" altLang="en-US" sz="600" b="1" u="none" strike="noStrike">
                          <a:solidFill>
                            <a:srgbClr val="000000"/>
                          </a:solidFill>
                          <a:effectLst/>
                        </a:rPr>
                        <a:t>時間（受付</a:t>
                      </a:r>
                      <a:br>
                        <a:rPr lang="ja-JP" altLang="en-US" sz="600" b="1" u="none" strike="noStrike">
                          <a:solidFill>
                            <a:srgbClr val="000000"/>
                          </a:solidFill>
                          <a:effectLst/>
                        </a:rPr>
                      </a:br>
                      <a:r>
                        <a:rPr lang="en-US" altLang="ja-JP" sz="600" b="1" u="none" strike="noStrike">
                          <a:solidFill>
                            <a:srgbClr val="000000"/>
                          </a:solidFill>
                          <a:effectLst/>
                        </a:rPr>
                        <a:t>9:00~18:00)</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応相談</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〇</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a:solidFill>
                            <a:srgbClr val="000000"/>
                          </a:solidFill>
                          <a:effectLst/>
                        </a:rPr>
                        <a:t>有</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1714485"/>
                  </a:ext>
                </a:extLst>
              </a:tr>
              <a:tr h="361944">
                <a:tc>
                  <a:txBody>
                    <a:bodyPr/>
                    <a:lstStyle/>
                    <a:p>
                      <a:pPr algn="ctr" fontAlgn="ctr"/>
                      <a:r>
                        <a:rPr lang="en-US" altLang="ja-JP" sz="600" b="1" u="none" strike="noStrike">
                          <a:solidFill>
                            <a:srgbClr val="000000"/>
                          </a:solidFill>
                          <a:effectLst/>
                        </a:rPr>
                        <a:t>4</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dirty="0">
                          <a:solidFill>
                            <a:srgbClr val="000000"/>
                          </a:solidFill>
                          <a:effectLst/>
                        </a:rPr>
                        <a:t>　藤和の苑</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dirty="0">
                          <a:solidFill>
                            <a:srgbClr val="000000"/>
                          </a:solidFill>
                          <a:effectLst/>
                        </a:rPr>
                        <a:t>　連取町</a:t>
                      </a:r>
                      <a:r>
                        <a:rPr lang="en-US" altLang="ja-JP" sz="600" b="1" u="none" strike="noStrike" dirty="0">
                          <a:solidFill>
                            <a:srgbClr val="000000"/>
                          </a:solidFill>
                          <a:effectLst/>
                        </a:rPr>
                        <a:t>273-3</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27-6211</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276212</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365</a:t>
                      </a:r>
                      <a:r>
                        <a:rPr lang="ja-JP" altLang="en-US" sz="600" b="1" u="none" strike="noStrike" dirty="0">
                          <a:solidFill>
                            <a:srgbClr val="000000"/>
                          </a:solidFill>
                          <a:effectLst/>
                        </a:rPr>
                        <a:t>日</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24</a:t>
                      </a:r>
                      <a:r>
                        <a:rPr lang="ja-JP" altLang="en-US" sz="600" b="1" u="none" strike="noStrike" dirty="0">
                          <a:solidFill>
                            <a:srgbClr val="000000"/>
                          </a:solidFill>
                          <a:effectLst/>
                        </a:rPr>
                        <a:t>時間（受付</a:t>
                      </a:r>
                      <a:br>
                        <a:rPr lang="ja-JP" altLang="en-US" sz="600" b="1" u="none" strike="noStrike" dirty="0">
                          <a:solidFill>
                            <a:srgbClr val="000000"/>
                          </a:solidFill>
                          <a:effectLst/>
                        </a:rPr>
                      </a:br>
                      <a:r>
                        <a:rPr lang="en-US" altLang="ja-JP" sz="600" b="1" u="none" strike="noStrike" dirty="0">
                          <a:solidFill>
                            <a:srgbClr val="000000"/>
                          </a:solidFill>
                          <a:effectLst/>
                        </a:rPr>
                        <a:t>9:00~18:00)</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応相談</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〇</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有</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1411793"/>
                  </a:ext>
                </a:extLst>
              </a:tr>
              <a:tr h="361944">
                <a:tc>
                  <a:txBody>
                    <a:bodyPr/>
                    <a:lstStyle/>
                    <a:p>
                      <a:pPr algn="ctr" fontAlgn="ctr"/>
                      <a:r>
                        <a:rPr lang="en-US" altLang="ja-JP" sz="600" b="1" u="none" strike="noStrike">
                          <a:solidFill>
                            <a:srgbClr val="000000"/>
                          </a:solidFill>
                          <a:effectLst/>
                        </a:rPr>
                        <a:t>5</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dirty="0">
                          <a:solidFill>
                            <a:srgbClr val="000000"/>
                          </a:solidFill>
                          <a:effectLst/>
                        </a:rPr>
                        <a:t>　介護付有料老人ホーム</a:t>
                      </a:r>
                      <a:br>
                        <a:rPr lang="ja-JP" altLang="en-US" sz="600" b="1" u="none" strike="noStrike" dirty="0">
                          <a:solidFill>
                            <a:srgbClr val="000000"/>
                          </a:solidFill>
                          <a:effectLst/>
                        </a:rPr>
                      </a:br>
                      <a:r>
                        <a:rPr lang="ja-JP" altLang="en-US" sz="600" b="1" u="none" strike="noStrike" dirty="0">
                          <a:solidFill>
                            <a:srgbClr val="000000"/>
                          </a:solidFill>
                          <a:effectLst/>
                        </a:rPr>
                        <a:t>　　あずまライフライン</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dirty="0">
                          <a:solidFill>
                            <a:srgbClr val="000000"/>
                          </a:solidFill>
                          <a:effectLst/>
                        </a:rPr>
                        <a:t>　東町</a:t>
                      </a:r>
                      <a:r>
                        <a:rPr lang="en-US" altLang="ja-JP" sz="600" b="1" u="none" strike="noStrike" dirty="0">
                          <a:solidFill>
                            <a:srgbClr val="000000"/>
                          </a:solidFill>
                          <a:effectLst/>
                        </a:rPr>
                        <a:t>2255</a:t>
                      </a:r>
                      <a:r>
                        <a:rPr lang="ja-JP" altLang="en-US" sz="600" b="1" u="none" strike="noStrike" dirty="0">
                          <a:solidFill>
                            <a:srgbClr val="000000"/>
                          </a:solidFill>
                          <a:effectLst/>
                        </a:rPr>
                        <a:t>－</a:t>
                      </a:r>
                      <a:r>
                        <a:rPr lang="en-US" altLang="ja-JP" sz="600" b="1" u="none" strike="noStrike" dirty="0">
                          <a:solidFill>
                            <a:srgbClr val="000000"/>
                          </a:solidFill>
                          <a:effectLst/>
                        </a:rPr>
                        <a:t>3</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63-8751</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63-8752</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365</a:t>
                      </a:r>
                      <a:r>
                        <a:rPr lang="ja-JP" altLang="en-US" sz="600" b="1" u="none" strike="noStrike" dirty="0">
                          <a:solidFill>
                            <a:srgbClr val="000000"/>
                          </a:solidFill>
                          <a:effectLst/>
                        </a:rPr>
                        <a:t>日</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24</a:t>
                      </a:r>
                      <a:r>
                        <a:rPr lang="ja-JP" altLang="en-US" sz="600" b="1" u="none" strike="noStrike" dirty="0">
                          <a:solidFill>
                            <a:srgbClr val="000000"/>
                          </a:solidFill>
                          <a:effectLst/>
                        </a:rPr>
                        <a:t>時間（受付</a:t>
                      </a:r>
                      <a:br>
                        <a:rPr lang="ja-JP" altLang="en-US" sz="600" b="1" u="none" strike="noStrike" dirty="0">
                          <a:solidFill>
                            <a:srgbClr val="000000"/>
                          </a:solidFill>
                          <a:effectLst/>
                        </a:rPr>
                      </a:br>
                      <a:r>
                        <a:rPr lang="en-US" altLang="ja-JP" sz="600" b="1" u="none" strike="noStrike" dirty="0">
                          <a:solidFill>
                            <a:srgbClr val="000000"/>
                          </a:solidFill>
                          <a:effectLst/>
                        </a:rPr>
                        <a:t>9:00~17:00)</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応相談</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〇</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有</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140599"/>
                  </a:ext>
                </a:extLst>
              </a:tr>
              <a:tr h="361944">
                <a:tc>
                  <a:txBody>
                    <a:bodyPr/>
                    <a:lstStyle/>
                    <a:p>
                      <a:pPr algn="ctr" fontAlgn="ctr"/>
                      <a:r>
                        <a:rPr lang="en-US" altLang="ja-JP" sz="600" b="1" u="none" strike="noStrike">
                          <a:solidFill>
                            <a:srgbClr val="000000"/>
                          </a:solidFill>
                          <a:effectLst/>
                        </a:rPr>
                        <a:t>6</a:t>
                      </a:r>
                      <a:endParaRPr lang="en-US" altLang="ja-JP"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dirty="0">
                          <a:solidFill>
                            <a:srgbClr val="000000"/>
                          </a:solidFill>
                          <a:effectLst/>
                        </a:rPr>
                        <a:t>　養護老人ホームいせさき</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dirty="0">
                          <a:solidFill>
                            <a:srgbClr val="000000"/>
                          </a:solidFill>
                          <a:effectLst/>
                        </a:rPr>
                        <a:t>　境上武士</a:t>
                      </a:r>
                      <a:r>
                        <a:rPr lang="en-US" altLang="ja-JP" sz="600" b="1" u="none" strike="noStrike" dirty="0">
                          <a:solidFill>
                            <a:srgbClr val="000000"/>
                          </a:solidFill>
                          <a:effectLst/>
                        </a:rPr>
                        <a:t>603-3</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75-0075</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75-0076</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365</a:t>
                      </a:r>
                      <a:r>
                        <a:rPr lang="ja-JP" altLang="en-US" sz="600" b="1" u="none" strike="noStrike" dirty="0">
                          <a:solidFill>
                            <a:srgbClr val="000000"/>
                          </a:solidFill>
                          <a:effectLst/>
                        </a:rPr>
                        <a:t>日</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24</a:t>
                      </a:r>
                      <a:r>
                        <a:rPr lang="ja-JP" altLang="en-US" sz="600" b="1" u="none" strike="noStrike" dirty="0">
                          <a:solidFill>
                            <a:srgbClr val="000000"/>
                          </a:solidFill>
                          <a:effectLst/>
                        </a:rPr>
                        <a:t>時間（受付</a:t>
                      </a:r>
                      <a:br>
                        <a:rPr lang="ja-JP" altLang="en-US" sz="600" b="1" u="none" strike="noStrike" dirty="0">
                          <a:solidFill>
                            <a:srgbClr val="000000"/>
                          </a:solidFill>
                          <a:effectLst/>
                        </a:rPr>
                      </a:br>
                      <a:r>
                        <a:rPr lang="en-US" altLang="ja-JP" sz="600" b="1" u="none" strike="noStrike" dirty="0">
                          <a:solidFill>
                            <a:srgbClr val="000000"/>
                          </a:solidFill>
                          <a:effectLst/>
                        </a:rPr>
                        <a:t>8:30~17:30)</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対応可</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有</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3172416"/>
                  </a:ext>
                </a:extLst>
              </a:tr>
              <a:tr h="361944">
                <a:tc>
                  <a:txBody>
                    <a:bodyPr/>
                    <a:lstStyle/>
                    <a:p>
                      <a:pPr algn="ctr" fontAlgn="ctr"/>
                      <a:r>
                        <a:rPr lang="en-US" altLang="ja-JP" sz="600" b="1" u="none" strike="noStrike" dirty="0">
                          <a:solidFill>
                            <a:srgbClr val="000000"/>
                          </a:solidFill>
                          <a:effectLst/>
                        </a:rPr>
                        <a:t>7</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dirty="0">
                          <a:solidFill>
                            <a:srgbClr val="000000"/>
                          </a:solidFill>
                          <a:effectLst/>
                        </a:rPr>
                        <a:t>　介護付有料老人ホームつむぎ</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dirty="0">
                          <a:solidFill>
                            <a:srgbClr val="000000"/>
                          </a:solidFill>
                          <a:effectLst/>
                        </a:rPr>
                        <a:t>　境上武士</a:t>
                      </a:r>
                      <a:r>
                        <a:rPr lang="en-US" altLang="ja-JP" sz="600" b="1" u="none" strike="noStrike" dirty="0">
                          <a:solidFill>
                            <a:srgbClr val="000000"/>
                          </a:solidFill>
                          <a:effectLst/>
                        </a:rPr>
                        <a:t>898</a:t>
                      </a:r>
                      <a:r>
                        <a:rPr lang="ja-JP" altLang="en-US" sz="600" b="1" u="none" strike="noStrike" dirty="0">
                          <a:solidFill>
                            <a:srgbClr val="000000"/>
                          </a:solidFill>
                          <a:effectLst/>
                        </a:rPr>
                        <a:t>－</a:t>
                      </a:r>
                      <a:r>
                        <a:rPr lang="en-US" altLang="ja-JP" sz="600" b="1" u="none" strike="noStrike" dirty="0">
                          <a:solidFill>
                            <a:srgbClr val="000000"/>
                          </a:solidFill>
                          <a:effectLst/>
                        </a:rPr>
                        <a:t>1</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74-0633</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74-1988</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a:solidFill>
                            <a:srgbClr val="000000"/>
                          </a:solidFill>
                          <a:effectLst/>
                        </a:rPr>
                        <a:t>365</a:t>
                      </a:r>
                      <a:r>
                        <a:rPr lang="ja-JP" altLang="en-US" sz="600" b="1" u="none" strike="noStrike">
                          <a:solidFill>
                            <a:srgbClr val="000000"/>
                          </a:solidFill>
                          <a:effectLst/>
                        </a:rPr>
                        <a:t>日</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24</a:t>
                      </a:r>
                      <a:r>
                        <a:rPr lang="ja-JP" altLang="en-US" sz="600" b="1" u="none" strike="noStrike" dirty="0">
                          <a:solidFill>
                            <a:srgbClr val="000000"/>
                          </a:solidFill>
                          <a:effectLst/>
                        </a:rPr>
                        <a:t>時間（受付</a:t>
                      </a:r>
                      <a:br>
                        <a:rPr lang="ja-JP" altLang="en-US" sz="600" b="1" u="none" strike="noStrike" dirty="0">
                          <a:solidFill>
                            <a:srgbClr val="000000"/>
                          </a:solidFill>
                          <a:effectLst/>
                        </a:rPr>
                      </a:br>
                      <a:r>
                        <a:rPr lang="en-US" altLang="ja-JP" sz="600" b="1" u="none" strike="noStrike" dirty="0">
                          <a:solidFill>
                            <a:srgbClr val="000000"/>
                          </a:solidFill>
                          <a:effectLst/>
                        </a:rPr>
                        <a:t>8:30~17:30)</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応相談</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〇</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有</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128201"/>
                  </a:ext>
                </a:extLst>
              </a:tr>
              <a:tr h="352467">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ja-JP" sz="600" b="1" u="none" strike="noStrike" dirty="0">
                          <a:solidFill>
                            <a:srgbClr val="000000"/>
                          </a:solidFill>
                          <a:effectLst/>
                        </a:rPr>
                        <a:t>8</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600" b="1" u="none" strike="noStrike" dirty="0">
                          <a:solidFill>
                            <a:srgbClr val="000000"/>
                          </a:solidFill>
                          <a:effectLst/>
                        </a:rPr>
                        <a:t>　介護付有料老人ホーム</a:t>
                      </a:r>
                      <a:br>
                        <a:rPr lang="ja-JP" altLang="en-US" sz="600" b="1" u="none" strike="noStrike" dirty="0">
                          <a:solidFill>
                            <a:srgbClr val="000000"/>
                          </a:solidFill>
                          <a:effectLst/>
                        </a:rPr>
                      </a:br>
                      <a:r>
                        <a:rPr lang="ja-JP" altLang="en-US" sz="600" b="1" u="none" strike="noStrike" dirty="0">
                          <a:solidFill>
                            <a:srgbClr val="000000"/>
                          </a:solidFill>
                          <a:effectLst/>
                        </a:rPr>
                        <a:t>　　アットホーム尚久玉村</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zh-TW" altLang="en-US" sz="600" b="1" u="none" strike="noStrike" dirty="0">
                          <a:solidFill>
                            <a:srgbClr val="000000"/>
                          </a:solidFill>
                          <a:effectLst/>
                        </a:rPr>
                        <a:t>　玉村町福島</a:t>
                      </a:r>
                      <a:r>
                        <a:rPr lang="en-US" altLang="zh-TW" sz="600" b="1" u="none" strike="noStrike" dirty="0">
                          <a:solidFill>
                            <a:srgbClr val="000000"/>
                          </a:solidFill>
                          <a:effectLst/>
                        </a:rPr>
                        <a:t>80</a:t>
                      </a:r>
                      <a:r>
                        <a:rPr lang="zh-TW" altLang="en-US" sz="600" b="1" u="none" strike="noStrike" dirty="0">
                          <a:solidFill>
                            <a:srgbClr val="000000"/>
                          </a:solidFill>
                          <a:effectLst/>
                        </a:rPr>
                        <a:t>－</a:t>
                      </a:r>
                      <a:r>
                        <a:rPr lang="en-US" altLang="zh-TW" sz="600" b="1" u="none" strike="noStrike" dirty="0">
                          <a:solidFill>
                            <a:srgbClr val="000000"/>
                          </a:solidFill>
                          <a:effectLst/>
                        </a:rPr>
                        <a:t>1</a:t>
                      </a:r>
                      <a:endParaRPr lang="en-US" altLang="zh-TW"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64-1107</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75-1391</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365</a:t>
                      </a:r>
                      <a:r>
                        <a:rPr lang="ja-JP" altLang="en-US" sz="600" b="1" u="none" strike="noStrike" dirty="0">
                          <a:solidFill>
                            <a:srgbClr val="000000"/>
                          </a:solidFill>
                          <a:effectLst/>
                        </a:rPr>
                        <a:t>日</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u="none" strike="noStrike" dirty="0">
                          <a:solidFill>
                            <a:srgbClr val="000000"/>
                          </a:solidFill>
                          <a:effectLst/>
                        </a:rPr>
                        <a:t>24</a:t>
                      </a:r>
                      <a:r>
                        <a:rPr lang="ja-JP" altLang="en-US" sz="600" b="1" u="none" strike="noStrike" dirty="0">
                          <a:solidFill>
                            <a:srgbClr val="000000"/>
                          </a:solidFill>
                          <a:effectLst/>
                        </a:rPr>
                        <a:t>時間（受付</a:t>
                      </a:r>
                      <a:br>
                        <a:rPr lang="ja-JP" altLang="en-US" sz="600" b="1" u="none" strike="noStrike" dirty="0">
                          <a:solidFill>
                            <a:srgbClr val="000000"/>
                          </a:solidFill>
                          <a:effectLst/>
                        </a:rPr>
                      </a:br>
                      <a:r>
                        <a:rPr lang="en-US" altLang="ja-JP" sz="600" b="1" u="none" strike="noStrike" dirty="0">
                          <a:solidFill>
                            <a:srgbClr val="000000"/>
                          </a:solidFill>
                          <a:effectLst/>
                        </a:rPr>
                        <a:t>9:00~18:00)</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応相談</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〇</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u="none" strike="noStrike" dirty="0">
                          <a:solidFill>
                            <a:srgbClr val="000000"/>
                          </a:solidFill>
                          <a:effectLst/>
                        </a:rPr>
                        <a:t>有</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875120"/>
                  </a:ext>
                </a:extLst>
              </a:tr>
              <a:tr h="584045">
                <a:tc>
                  <a:txBody>
                    <a:bodyPr/>
                    <a:lstStyle/>
                    <a:p>
                      <a:pPr algn="ctr" fontAlgn="ctr">
                        <a:lnSpc>
                          <a:spcPct val="150000"/>
                        </a:lnSpc>
                      </a:pPr>
                      <a:r>
                        <a:rPr lang="en-US" altLang="ja-JP" sz="600" b="1" u="none" strike="noStrike" dirty="0">
                          <a:solidFill>
                            <a:srgbClr val="000000"/>
                          </a:solidFill>
                          <a:effectLst/>
                        </a:rPr>
                        <a:t>※1</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lnT w="6350" cap="flat" cmpd="sng" algn="ctr">
                      <a:solidFill>
                        <a:schemeClr val="tx1"/>
                      </a:solidFill>
                      <a:prstDash val="solid"/>
                      <a:round/>
                      <a:headEnd type="none" w="med" len="med"/>
                      <a:tailEnd type="none" w="med" len="med"/>
                    </a:lnT>
                  </a:tcPr>
                </a:tc>
                <a:tc gridSpan="7">
                  <a:txBody>
                    <a:bodyPr/>
                    <a:lstStyle/>
                    <a:p>
                      <a:pPr algn="l" fontAlgn="t">
                        <a:lnSpc>
                          <a:spcPct val="150000"/>
                        </a:lnSpc>
                      </a:pPr>
                      <a:r>
                        <a:rPr lang="ja-JP" altLang="en-US" sz="600" b="1" u="none" strike="noStrike" dirty="0">
                          <a:solidFill>
                            <a:srgbClr val="000000"/>
                          </a:solidFill>
                          <a:effectLst/>
                        </a:rPr>
                        <a:t>対応可：原則として営業日以外も対応は可能</a:t>
                      </a:r>
                      <a:br>
                        <a:rPr lang="ja-JP" altLang="en-US" sz="600" b="1" u="none" strike="noStrike" dirty="0">
                          <a:solidFill>
                            <a:srgbClr val="000000"/>
                          </a:solidFill>
                          <a:effectLst/>
                        </a:rPr>
                      </a:br>
                      <a:r>
                        <a:rPr lang="ja-JP" altLang="en-US" sz="600" b="1" u="none" strike="noStrike" dirty="0">
                          <a:solidFill>
                            <a:srgbClr val="000000"/>
                          </a:solidFill>
                          <a:effectLst/>
                        </a:rPr>
                        <a:t>　　　　（体制が薄い場合や対応可能な曜日を限定する場合あり）</a:t>
                      </a:r>
                      <a:br>
                        <a:rPr lang="ja-JP" altLang="en-US" sz="600" b="1" u="none" strike="noStrike" dirty="0">
                          <a:solidFill>
                            <a:srgbClr val="000000"/>
                          </a:solidFill>
                          <a:effectLst/>
                        </a:rPr>
                      </a:br>
                      <a:r>
                        <a:rPr lang="ja-JP" altLang="en-US" sz="600" b="1" u="none" strike="noStrike" dirty="0">
                          <a:solidFill>
                            <a:srgbClr val="000000"/>
                          </a:solidFill>
                          <a:effectLst/>
                        </a:rPr>
                        <a:t>応相談：緊急対応や営業時間内に事前相談があった場合などは状況により対応可能</a:t>
                      </a:r>
                      <a:br>
                        <a:rPr lang="ja-JP" altLang="en-US" sz="600" b="1" u="none" strike="noStrike" dirty="0">
                          <a:solidFill>
                            <a:srgbClr val="000000"/>
                          </a:solidFill>
                          <a:effectLst/>
                        </a:rPr>
                      </a:br>
                      <a:r>
                        <a:rPr lang="ja-JP" altLang="en-US" sz="600" b="1" u="none" strike="noStrike" dirty="0">
                          <a:solidFill>
                            <a:srgbClr val="000000"/>
                          </a:solidFill>
                          <a:effectLst/>
                        </a:rPr>
                        <a:t>　 －  ：原則として営業時間外は対応していない</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lnT w="635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mpd="sng">
                      <a:noFill/>
                      <a:prstDash val="solid"/>
                    </a:lnL>
                    <a:lnT w="12700" cmpd="sng">
                      <a:noFill/>
                      <a:prstDash val="soli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T w="6350" cap="flat" cmpd="sng" algn="ctr">
                      <a:solidFill>
                        <a:schemeClr val="tx1"/>
                      </a:solidFill>
                      <a:prstDash val="solid"/>
                      <a:round/>
                      <a:headEnd type="none" w="med" len="med"/>
                      <a:tailEnd type="none" w="med" len="med"/>
                    </a:lnT>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4020413"/>
                  </a:ext>
                </a:extLst>
              </a:tr>
              <a:tr h="205651">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extLst>
                  <a:ext uri="{0D108BD9-81ED-4DB2-BD59-A6C34878D82A}">
                    <a16:rowId xmlns:a16="http://schemas.microsoft.com/office/drawing/2014/main" val="3682181128"/>
                  </a:ext>
                </a:extLst>
              </a:tr>
              <a:tr h="205651">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vert="eaVert" anchor="ctr"/>
                </a:tc>
                <a:tc>
                  <a:txBody>
                    <a:bodyPr/>
                    <a:lstStyle/>
                    <a:p>
                      <a:pPr algn="l"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l"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08" marR="6108" marT="6108" marB="0" anchor="ctr"/>
                </a:tc>
                <a:extLst>
                  <a:ext uri="{0D108BD9-81ED-4DB2-BD59-A6C34878D82A}">
                    <a16:rowId xmlns:a16="http://schemas.microsoft.com/office/drawing/2014/main" val="3115818495"/>
                  </a:ext>
                </a:extLst>
              </a:tr>
              <a:tr h="205651">
                <a:tc gridSpan="10">
                  <a:txBody>
                    <a:bodyPr/>
                    <a:lstStyle/>
                    <a:p>
                      <a:pPr algn="ctr" fontAlgn="b"/>
                      <a:r>
                        <a:rPr lang="ja-JP" altLang="en-US" sz="600" b="1" u="none" strike="noStrike" dirty="0">
                          <a:solidFill>
                            <a:srgbClr val="000000"/>
                          </a:solidFill>
                          <a:effectLst/>
                        </a:rPr>
                        <a:t>ー　</a:t>
                      </a:r>
                      <a:r>
                        <a:rPr lang="en-US" altLang="ja-JP" sz="600" b="1" u="none" strike="noStrike" dirty="0">
                          <a:solidFill>
                            <a:srgbClr val="000000"/>
                          </a:solidFill>
                          <a:effectLst/>
                        </a:rPr>
                        <a:t>2</a:t>
                      </a:r>
                      <a:r>
                        <a:rPr lang="ja-JP" altLang="en-US" sz="600" b="1" u="none" strike="noStrike" dirty="0">
                          <a:solidFill>
                            <a:srgbClr val="000000"/>
                          </a:solidFill>
                          <a:effectLst/>
                        </a:rPr>
                        <a:t>７　ー</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08" marR="6108" marT="6108" marB="0" anchor="b"/>
                </a:tc>
                <a:tc hMerge="1">
                  <a:txBody>
                    <a:bodyPr/>
                    <a:lstStyle/>
                    <a:p>
                      <a:endParaRPr kumimoji="1" lang="ja-JP" altLang="en-US"/>
                    </a:p>
                  </a:txBody>
                  <a:tcPr>
                    <a:lnL w="12700" cmpd="sng">
                      <a:noFill/>
                      <a:prstDash val="solid"/>
                    </a:lnL>
                    <a:lnT w="12700" cmpd="sng">
                      <a:noFill/>
                      <a:prstDash val="solid"/>
                    </a:lnT>
                  </a:tcPr>
                </a:tc>
                <a:tc hMerge="1">
                  <a:txBody>
                    <a:bodyPr/>
                    <a:lstStyle/>
                    <a:p>
                      <a:endParaRPr kumimoji="1" lang="ja-JP" altLang="en-US"/>
                    </a:p>
                  </a:txBody>
                  <a:tcPr>
                    <a:lnL w="12700" cmpd="sng">
                      <a:noFill/>
                      <a:prstDash val="solid"/>
                    </a:lnL>
                    <a:lnT w="12700" cmpd="sng">
                      <a:noFill/>
                      <a:prstDash val="soli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23898515"/>
                  </a:ext>
                </a:extLst>
              </a:tr>
            </a:tbl>
          </a:graphicData>
        </a:graphic>
      </p:graphicFrame>
    </p:spTree>
    <p:extLst>
      <p:ext uri="{BB962C8B-B14F-4D97-AF65-F5344CB8AC3E}">
        <p14:creationId xmlns:p14="http://schemas.microsoft.com/office/powerpoint/2010/main" val="1247914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F4C0ECD0-D5A1-95FC-41F4-738D1ACB170A}"/>
              </a:ext>
            </a:extLst>
          </p:cNvPr>
          <p:cNvGraphicFramePr>
            <a:graphicFrameLocks noGrp="1"/>
          </p:cNvGraphicFramePr>
          <p:nvPr>
            <p:extLst>
              <p:ext uri="{D42A27DB-BD31-4B8C-83A1-F6EECF244321}">
                <p14:modId xmlns:p14="http://schemas.microsoft.com/office/powerpoint/2010/main" val="636629992"/>
              </p:ext>
            </p:extLst>
          </p:nvPr>
        </p:nvGraphicFramePr>
        <p:xfrm>
          <a:off x="558800" y="355600"/>
          <a:ext cx="5803902" cy="8939033"/>
        </p:xfrm>
        <a:graphic>
          <a:graphicData uri="http://schemas.openxmlformats.org/drawingml/2006/table">
            <a:tbl>
              <a:tblPr/>
              <a:tblGrid>
                <a:gridCol w="195637">
                  <a:extLst>
                    <a:ext uri="{9D8B030D-6E8A-4147-A177-3AD203B41FA5}">
                      <a16:colId xmlns:a16="http://schemas.microsoft.com/office/drawing/2014/main" val="3835692524"/>
                    </a:ext>
                  </a:extLst>
                </a:gridCol>
                <a:gridCol w="1227178">
                  <a:extLst>
                    <a:ext uri="{9D8B030D-6E8A-4147-A177-3AD203B41FA5}">
                      <a16:colId xmlns:a16="http://schemas.microsoft.com/office/drawing/2014/main" val="3400411474"/>
                    </a:ext>
                  </a:extLst>
                </a:gridCol>
                <a:gridCol w="987077">
                  <a:extLst>
                    <a:ext uri="{9D8B030D-6E8A-4147-A177-3AD203B41FA5}">
                      <a16:colId xmlns:a16="http://schemas.microsoft.com/office/drawing/2014/main" val="728115489"/>
                    </a:ext>
                  </a:extLst>
                </a:gridCol>
                <a:gridCol w="417953">
                  <a:extLst>
                    <a:ext uri="{9D8B030D-6E8A-4147-A177-3AD203B41FA5}">
                      <a16:colId xmlns:a16="http://schemas.microsoft.com/office/drawing/2014/main" val="1774199270"/>
                    </a:ext>
                  </a:extLst>
                </a:gridCol>
                <a:gridCol w="417953">
                  <a:extLst>
                    <a:ext uri="{9D8B030D-6E8A-4147-A177-3AD203B41FA5}">
                      <a16:colId xmlns:a16="http://schemas.microsoft.com/office/drawing/2014/main" val="659474413"/>
                    </a:ext>
                  </a:extLst>
                </a:gridCol>
                <a:gridCol w="628411">
                  <a:extLst>
                    <a:ext uri="{9D8B030D-6E8A-4147-A177-3AD203B41FA5}">
                      <a16:colId xmlns:a16="http://schemas.microsoft.com/office/drawing/2014/main" val="2966544708"/>
                    </a:ext>
                  </a:extLst>
                </a:gridCol>
                <a:gridCol w="631373">
                  <a:extLst>
                    <a:ext uri="{9D8B030D-6E8A-4147-A177-3AD203B41FA5}">
                      <a16:colId xmlns:a16="http://schemas.microsoft.com/office/drawing/2014/main" val="95152145"/>
                    </a:ext>
                  </a:extLst>
                </a:gridCol>
                <a:gridCol w="462414">
                  <a:extLst>
                    <a:ext uri="{9D8B030D-6E8A-4147-A177-3AD203B41FA5}">
                      <a16:colId xmlns:a16="http://schemas.microsoft.com/office/drawing/2014/main" val="2816239333"/>
                    </a:ext>
                  </a:extLst>
                </a:gridCol>
                <a:gridCol w="417953">
                  <a:extLst>
                    <a:ext uri="{9D8B030D-6E8A-4147-A177-3AD203B41FA5}">
                      <a16:colId xmlns:a16="http://schemas.microsoft.com/office/drawing/2014/main" val="903969568"/>
                    </a:ext>
                  </a:extLst>
                </a:gridCol>
                <a:gridCol w="417953">
                  <a:extLst>
                    <a:ext uri="{9D8B030D-6E8A-4147-A177-3AD203B41FA5}">
                      <a16:colId xmlns:a16="http://schemas.microsoft.com/office/drawing/2014/main" val="2059764525"/>
                    </a:ext>
                  </a:extLst>
                </a:gridCol>
              </a:tblGrid>
              <a:tr h="408297">
                <a:tc gridSpan="7">
                  <a:txBody>
                    <a:bodyPr/>
                    <a:lstStyle/>
                    <a:p>
                      <a:pPr algn="l" fontAlgn="ct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rPr>
                        <a:t>　認知症対応型共同生活介護事業所</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rPr>
                        <a:t>グループホーム</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rPr>
                        <a:t>　</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】①</a:t>
                      </a:r>
                    </a:p>
                  </a:txBody>
                  <a:tcPr marL="6387" marR="6387" marT="6387"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r" fontAlgn="b"/>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令和</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7</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年</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8</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月</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1</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日現在</a:t>
                      </a:r>
                    </a:p>
                  </a:txBody>
                  <a:tcPr marL="6387" marR="6387" marT="6387"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96238421"/>
                  </a:ext>
                </a:extLst>
              </a:tr>
              <a:tr h="435517">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圏域</a:t>
                      </a:r>
                    </a:p>
                  </a:txBody>
                  <a:tcPr marL="6387" marR="6387" marT="638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事業所名</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所在地（伊勢崎市） </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電話番号</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600" b="1" i="0" u="none" strike="noStrike">
                          <a:solidFill>
                            <a:srgbClr val="000000"/>
                          </a:solidFill>
                          <a:effectLst/>
                          <a:latin typeface="メイリオ" panose="020B0604030504040204" pitchFamily="50" charset="-128"/>
                          <a:ea typeface="メイリオ" panose="020B0604030504040204" pitchFamily="50" charset="-128"/>
                        </a:rPr>
                        <a:t>FAX</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番号</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外の対応</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要支援の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受入可否</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ホーム</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ページの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有無</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4210627"/>
                  </a:ext>
                </a:extLst>
              </a:tr>
              <a:tr h="435517">
                <a:tc rowSpan="3">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北・三郷</a:t>
                      </a:r>
                    </a:p>
                  </a:txBody>
                  <a:tcPr marL="6387" marR="6387" marT="638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グループホームすもも</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太田町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856</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番地１</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75-5000</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75-5001</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6047481"/>
                  </a:ext>
                </a:extLst>
              </a:tr>
              <a:tr h="435517">
                <a:tc vMerge="1">
                  <a:txBody>
                    <a:bodyPr/>
                    <a:lstStyle/>
                    <a:p>
                      <a:endParaRPr kumimoji="1" lang="ja-JP" altLang="en-US"/>
                    </a:p>
                  </a:txBody>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グループホームかりん</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寿町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61-7117</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61-7118</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068657"/>
                  </a:ext>
                </a:extLst>
              </a:tr>
              <a:tr h="435517">
                <a:tc vMerge="1">
                  <a:txBody>
                    <a:bodyPr/>
                    <a:lstStyle/>
                    <a:p>
                      <a:endParaRPr kumimoji="1" lang="ja-JP" altLang="en-US"/>
                    </a:p>
                  </a:txBody>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グループホーム銘仙の家</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平和町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19-10</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20-1211</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20-1511</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8:30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17:30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有</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9917491"/>
                  </a:ext>
                </a:extLst>
              </a:tr>
              <a:tr h="435517">
                <a:tc rowSpan="3">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南・茂呂</a:t>
                      </a:r>
                    </a:p>
                  </a:txBody>
                  <a:tcPr marL="6387" marR="6387" marT="638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グループホームまんさく</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r>
                        <a:rPr lang="zh-CN" altLang="en-US" sz="600" b="1" i="0" u="none" strike="noStrike" dirty="0">
                          <a:solidFill>
                            <a:srgbClr val="000000"/>
                          </a:solidFill>
                          <a:effectLst/>
                          <a:latin typeface="メイリオ" panose="020B0604030504040204" pitchFamily="50" charset="-128"/>
                          <a:ea typeface="メイリオ" panose="020B0604030504040204" pitchFamily="50" charset="-128"/>
                        </a:rPr>
                        <a:t>今泉町二丁目</a:t>
                      </a:r>
                      <a:r>
                        <a:rPr lang="en-US" altLang="zh-CN" sz="600" b="1" i="0" u="none" strike="noStrike" dirty="0">
                          <a:solidFill>
                            <a:srgbClr val="000000"/>
                          </a:solidFill>
                          <a:effectLst/>
                          <a:latin typeface="メイリオ" panose="020B0604030504040204" pitchFamily="50" charset="-128"/>
                          <a:ea typeface="メイリオ" panose="020B0604030504040204" pitchFamily="50" charset="-128"/>
                        </a:rPr>
                        <a:t>831</a:t>
                      </a:r>
                      <a:r>
                        <a:rPr lang="zh-CN" altLang="en-US" sz="600" b="1" i="0" u="none" strike="noStrike" dirty="0">
                          <a:solidFill>
                            <a:srgbClr val="000000"/>
                          </a:solidFill>
                          <a:effectLst/>
                          <a:latin typeface="メイリオ" panose="020B0604030504040204" pitchFamily="50" charset="-128"/>
                          <a:ea typeface="メイリオ" panose="020B0604030504040204" pitchFamily="50" charset="-128"/>
                        </a:rPr>
                        <a:t>番地</a:t>
                      </a:r>
                      <a:r>
                        <a:rPr lang="en-US" altLang="zh-CN" sz="600" b="1" i="0" u="none" strike="noStrike" dirty="0">
                          <a:solidFill>
                            <a:srgbClr val="000000"/>
                          </a:solidFill>
                          <a:effectLst/>
                          <a:latin typeface="メイリオ" panose="020B0604030504040204" pitchFamily="50" charset="-128"/>
                          <a:ea typeface="メイリオ" panose="020B0604030504040204" pitchFamily="50" charset="-128"/>
                        </a:rPr>
                        <a:t>1</a:t>
                      </a:r>
                      <a:r>
                        <a:rPr lang="zh-CN" altLang="en-US" sz="600" b="1" i="0" u="none" strike="noStrike" dirty="0">
                          <a:solidFill>
                            <a:srgbClr val="000000"/>
                          </a:solidFill>
                          <a:effectLst/>
                          <a:latin typeface="メイリオ" panose="020B0604030504040204" pitchFamily="50" charset="-128"/>
                          <a:ea typeface="メイリオ" panose="020B0604030504040204" pitchFamily="50" charset="-128"/>
                        </a:rPr>
                        <a:t>号</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20-5355</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20-5356</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5733622"/>
                  </a:ext>
                </a:extLst>
              </a:tr>
              <a:tr h="435517">
                <a:tc vMerge="1">
                  <a:txBody>
                    <a:bodyPr/>
                    <a:lstStyle/>
                    <a:p>
                      <a:endParaRPr kumimoji="1" lang="ja-JP" altLang="en-US"/>
                    </a:p>
                  </a:txBody>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グループホームフレンド</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r>
                        <a:rPr lang="zh-CN" altLang="en-US" sz="600" b="1" i="0" u="none" strike="noStrike" dirty="0">
                          <a:solidFill>
                            <a:srgbClr val="000000"/>
                          </a:solidFill>
                          <a:effectLst/>
                          <a:latin typeface="メイリオ" panose="020B0604030504040204" pitchFamily="50" charset="-128"/>
                          <a:ea typeface="メイリオ" panose="020B0604030504040204" pitchFamily="50" charset="-128"/>
                        </a:rPr>
                        <a:t>三光町</a:t>
                      </a:r>
                      <a:r>
                        <a:rPr lang="en-US" altLang="zh-CN" sz="600" b="1" i="0" u="none" strike="noStrike" dirty="0">
                          <a:solidFill>
                            <a:srgbClr val="000000"/>
                          </a:solidFill>
                          <a:effectLst/>
                          <a:latin typeface="メイリオ" panose="020B0604030504040204" pitchFamily="50" charset="-128"/>
                          <a:ea typeface="メイリオ" panose="020B0604030504040204" pitchFamily="50" charset="-128"/>
                        </a:rPr>
                        <a:t>4</a:t>
                      </a:r>
                      <a:r>
                        <a:rPr lang="zh-CN" altLang="en-US" sz="600" b="1" i="0" u="none" strike="noStrike" dirty="0">
                          <a:solidFill>
                            <a:srgbClr val="000000"/>
                          </a:solidFill>
                          <a:effectLst/>
                          <a:latin typeface="メイリオ" panose="020B0604030504040204" pitchFamily="50" charset="-128"/>
                          <a:ea typeface="メイリオ" panose="020B0604030504040204" pitchFamily="50" charset="-128"/>
                        </a:rPr>
                        <a:t>番</a:t>
                      </a:r>
                      <a:r>
                        <a:rPr lang="en-US" altLang="zh-CN" sz="600" b="1" i="0" u="none" strike="noStrike" dirty="0">
                          <a:solidFill>
                            <a:srgbClr val="000000"/>
                          </a:solidFill>
                          <a:effectLst/>
                          <a:latin typeface="メイリオ" panose="020B0604030504040204" pitchFamily="50" charset="-128"/>
                          <a:ea typeface="メイリオ" panose="020B0604030504040204" pitchFamily="50" charset="-128"/>
                        </a:rPr>
                        <a:t>11</a:t>
                      </a:r>
                      <a:r>
                        <a:rPr lang="zh-CN" altLang="en-US" sz="600" b="1" i="0" u="none" strike="noStrike" dirty="0">
                          <a:solidFill>
                            <a:srgbClr val="000000"/>
                          </a:solidFill>
                          <a:effectLst/>
                          <a:latin typeface="メイリオ" panose="020B0604030504040204" pitchFamily="50" charset="-128"/>
                          <a:ea typeface="メイリオ" panose="020B0604030504040204" pitchFamily="50" charset="-128"/>
                        </a:rPr>
                        <a:t>号</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75-4400</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75-4400</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17:30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有</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7147626"/>
                  </a:ext>
                </a:extLst>
              </a:tr>
              <a:tr h="435517">
                <a:tc vMerge="1">
                  <a:txBody>
                    <a:bodyPr/>
                    <a:lstStyle/>
                    <a:p>
                      <a:endParaRPr kumimoji="1" lang="ja-JP" altLang="en-US"/>
                    </a:p>
                  </a:txBody>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ななくさ伊勢崎美茂呂</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美茂呂町</a:t>
                      </a:r>
                      <a:r>
                        <a:rPr lang="en-US" altLang="zh-TW" sz="600" b="1" i="0" u="none" strike="noStrike" dirty="0">
                          <a:solidFill>
                            <a:srgbClr val="000000"/>
                          </a:solidFill>
                          <a:effectLst/>
                          <a:latin typeface="メイリオ" panose="020B0604030504040204" pitchFamily="50" charset="-128"/>
                          <a:ea typeface="メイリオ" panose="020B0604030504040204" pitchFamily="50" charset="-128"/>
                        </a:rPr>
                        <a:t>3973</a:t>
                      </a: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番地３</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21-8868</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21-8863</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dirty="0">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dirty="0">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dirty="0">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dirty="0">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1388188"/>
                  </a:ext>
                </a:extLst>
              </a:tr>
              <a:tr h="435517">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殖蓮</a:t>
                      </a:r>
                    </a:p>
                  </a:txBody>
                  <a:tcPr marL="6387" marR="6387" marT="638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グループホームくるみ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日乃出町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14</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番地１</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75-2900</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75-2901</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3510564"/>
                  </a:ext>
                </a:extLst>
              </a:tr>
              <a:tr h="435517">
                <a:tc rowSpan="2">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宮郷</a:t>
                      </a:r>
                    </a:p>
                  </a:txBody>
                  <a:tcPr marL="6387" marR="6387" marT="638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グループホームのいちご</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連取町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2344-7</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50-7281</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50-7282</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7108457"/>
                  </a:ext>
                </a:extLst>
              </a:tr>
              <a:tr h="435517">
                <a:tc vMerge="1">
                  <a:txBody>
                    <a:bodyPr/>
                    <a:lstStyle/>
                    <a:p>
                      <a:endParaRPr kumimoji="1" lang="ja-JP" altLang="en-US"/>
                    </a:p>
                  </a:txBody>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ぶどうの郷</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宮古町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128-1</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23-8282</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21-7251</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17:00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1639851"/>
                  </a:ext>
                </a:extLst>
              </a:tr>
              <a:tr h="435517">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名和</a:t>
                      </a:r>
                    </a:p>
                  </a:txBody>
                  <a:tcPr marL="6387" marR="6387" marT="638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グループホームどんぐり</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韮塚町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1193-9</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50-7855</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50-7856</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1641280"/>
                  </a:ext>
                </a:extLst>
              </a:tr>
              <a:tr h="435517">
                <a:tc rowSpan="3">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豊受</a:t>
                      </a:r>
                    </a:p>
                  </a:txBody>
                  <a:tcPr marL="6387" marR="6387" marT="638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グループホームつつじ</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富塚町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208</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61-5575</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61-5576</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5813430"/>
                  </a:ext>
                </a:extLst>
              </a:tr>
              <a:tr h="435517">
                <a:tc vMerge="1">
                  <a:txBody>
                    <a:bodyPr/>
                    <a:lstStyle/>
                    <a:p>
                      <a:endParaRPr kumimoji="1" lang="ja-JP" altLang="en-US"/>
                    </a:p>
                  </a:txBody>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グループホームさがん</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富塚町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1159-3</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31-3588</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75-3659</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10:00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15:00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5000445"/>
                  </a:ext>
                </a:extLst>
              </a:tr>
              <a:tr h="435517">
                <a:tc vMerge="1">
                  <a:txBody>
                    <a:bodyPr/>
                    <a:lstStyle/>
                    <a:p>
                      <a:endParaRPr kumimoji="1" lang="ja-JP" altLang="en-US"/>
                    </a:p>
                  </a:txBody>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グループホーム豊馬の里</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馬見塚町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130-1</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61-6511</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61-6512</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17:00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7042706"/>
                  </a:ext>
                </a:extLst>
              </a:tr>
              <a:tr h="435517">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赤堀</a:t>
                      </a:r>
                    </a:p>
                  </a:txBody>
                  <a:tcPr marL="6387" marR="6387" marT="638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グループホーム旭ヶ丘</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間野谷町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135-1</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70-5111</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70-5115</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8:30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17:30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3143631"/>
                  </a:ext>
                </a:extLst>
              </a:tr>
              <a:tr h="435517">
                <a:tc rowSpan="3">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東</a:t>
                      </a:r>
                    </a:p>
                  </a:txBody>
                  <a:tcPr marL="6387" marR="6387" marT="638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グループホーム楽山</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r>
                        <a:rPr lang="zh-CN" altLang="en-US" sz="600" b="1" i="0" u="none" strike="noStrike" dirty="0">
                          <a:solidFill>
                            <a:srgbClr val="000000"/>
                          </a:solidFill>
                          <a:effectLst/>
                          <a:latin typeface="メイリオ" panose="020B0604030504040204" pitchFamily="50" charset="-128"/>
                          <a:ea typeface="メイリオ" panose="020B0604030504040204" pitchFamily="50" charset="-128"/>
                        </a:rPr>
                        <a:t>国定町二丁目</a:t>
                      </a:r>
                      <a:r>
                        <a:rPr lang="en-US" altLang="zh-CN" sz="600" b="1" i="0" u="none" strike="noStrike" dirty="0">
                          <a:solidFill>
                            <a:srgbClr val="000000"/>
                          </a:solidFill>
                          <a:effectLst/>
                          <a:latin typeface="メイリオ" panose="020B0604030504040204" pitchFamily="50" charset="-128"/>
                          <a:ea typeface="メイリオ" panose="020B0604030504040204" pitchFamily="50" charset="-128"/>
                        </a:rPr>
                        <a:t>1904-1</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75-6486</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75-6487</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8020126"/>
                  </a:ext>
                </a:extLst>
              </a:tr>
              <a:tr h="435517">
                <a:tc vMerge="1">
                  <a:txBody>
                    <a:bodyPr/>
                    <a:lstStyle/>
                    <a:p>
                      <a:endParaRPr kumimoji="1" lang="ja-JP" altLang="en-US"/>
                    </a:p>
                  </a:txBody>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グループホーム「はるかぜ」</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田部井町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3-2734-4</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70-5711</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70-5712</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162073"/>
                  </a:ext>
                </a:extLst>
              </a:tr>
              <a:tr h="435517">
                <a:tc vMerge="1">
                  <a:txBody>
                    <a:bodyPr/>
                    <a:lstStyle/>
                    <a:p>
                      <a:endParaRPr kumimoji="1" lang="ja-JP" altLang="en-US"/>
                    </a:p>
                  </a:txBody>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グループホーム花水希</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八寸町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4830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5</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20-8088</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20-8095</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387" marR="6387" marT="6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2188749"/>
                  </a:ext>
                </a:extLst>
              </a:tr>
              <a:tr h="226833">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64797912"/>
                  </a:ext>
                </a:extLst>
              </a:tr>
              <a:tr h="237764">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a:noFill/>
                    </a:lnT>
                    <a:lnB>
                      <a:noFill/>
                    </a:lnB>
                    <a:noFill/>
                  </a:tcPr>
                </a:tc>
                <a:tc>
                  <a:txBody>
                    <a:bodyPr/>
                    <a:lstStyle/>
                    <a:p>
                      <a:pPr algn="l"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a:noFill/>
                    </a:lnT>
                    <a:lnB>
                      <a:noFill/>
                    </a:lnB>
                    <a:noFill/>
                  </a:tcPr>
                </a:tc>
                <a:tc>
                  <a:txBody>
                    <a:bodyPr/>
                    <a:lstStyle/>
                    <a:p>
                      <a:pPr algn="l"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a:noFill/>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a:noFill/>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a:noFill/>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a:noFill/>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a:noFill/>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a:noFill/>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a:noFill/>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87" marR="6387" marT="6387" marB="0" anchor="ctr">
                    <a:lnL>
                      <a:noFill/>
                    </a:lnL>
                    <a:lnR>
                      <a:noFill/>
                    </a:lnR>
                    <a:lnT>
                      <a:noFill/>
                    </a:lnT>
                    <a:lnB>
                      <a:noFill/>
                    </a:lnB>
                    <a:noFill/>
                  </a:tcPr>
                </a:tc>
                <a:extLst>
                  <a:ext uri="{0D108BD9-81ED-4DB2-BD59-A6C34878D82A}">
                    <a16:rowId xmlns:a16="http://schemas.microsoft.com/office/drawing/2014/main" val="2210350211"/>
                  </a:ext>
                </a:extLst>
              </a:tr>
              <a:tr h="226833">
                <a:tc gridSpan="10">
                  <a:txBody>
                    <a:bodyPr/>
                    <a:lstStyle/>
                    <a:p>
                      <a:pPr algn="ctr" fontAlgn="b"/>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ー　２８　ー</a:t>
                      </a:r>
                    </a:p>
                  </a:txBody>
                  <a:tcPr marL="6387" marR="6387" marT="6387" marB="0"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09523060"/>
                  </a:ext>
                </a:extLst>
              </a:tr>
            </a:tbl>
          </a:graphicData>
        </a:graphic>
      </p:graphicFrame>
    </p:spTree>
    <p:extLst>
      <p:ext uri="{BB962C8B-B14F-4D97-AF65-F5344CB8AC3E}">
        <p14:creationId xmlns:p14="http://schemas.microsoft.com/office/powerpoint/2010/main" val="46703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F599FA38-BCB8-066B-154B-00A08190FE46}"/>
              </a:ext>
            </a:extLst>
          </p:cNvPr>
          <p:cNvGraphicFramePr>
            <a:graphicFrameLocks noGrp="1"/>
          </p:cNvGraphicFramePr>
          <p:nvPr>
            <p:extLst>
              <p:ext uri="{D42A27DB-BD31-4B8C-83A1-F6EECF244321}">
                <p14:modId xmlns:p14="http://schemas.microsoft.com/office/powerpoint/2010/main" val="2461196707"/>
              </p:ext>
            </p:extLst>
          </p:nvPr>
        </p:nvGraphicFramePr>
        <p:xfrm>
          <a:off x="444500" y="685800"/>
          <a:ext cx="5778499" cy="8839195"/>
        </p:xfrm>
        <a:graphic>
          <a:graphicData uri="http://schemas.openxmlformats.org/drawingml/2006/table">
            <a:tbl>
              <a:tblPr/>
              <a:tblGrid>
                <a:gridCol w="302260">
                  <a:extLst>
                    <a:ext uri="{9D8B030D-6E8A-4147-A177-3AD203B41FA5}">
                      <a16:colId xmlns:a16="http://schemas.microsoft.com/office/drawing/2014/main" val="539856283"/>
                    </a:ext>
                  </a:extLst>
                </a:gridCol>
                <a:gridCol w="738370">
                  <a:extLst>
                    <a:ext uri="{9D8B030D-6E8A-4147-A177-3AD203B41FA5}">
                      <a16:colId xmlns:a16="http://schemas.microsoft.com/office/drawing/2014/main" val="1949829386"/>
                    </a:ext>
                  </a:extLst>
                </a:gridCol>
                <a:gridCol w="465590">
                  <a:extLst>
                    <a:ext uri="{9D8B030D-6E8A-4147-A177-3AD203B41FA5}">
                      <a16:colId xmlns:a16="http://schemas.microsoft.com/office/drawing/2014/main" val="983950080"/>
                    </a:ext>
                  </a:extLst>
                </a:gridCol>
                <a:gridCol w="575040">
                  <a:extLst>
                    <a:ext uri="{9D8B030D-6E8A-4147-A177-3AD203B41FA5}">
                      <a16:colId xmlns:a16="http://schemas.microsoft.com/office/drawing/2014/main" val="3168073759"/>
                    </a:ext>
                  </a:extLst>
                </a:gridCol>
                <a:gridCol w="499380">
                  <a:extLst>
                    <a:ext uri="{9D8B030D-6E8A-4147-A177-3AD203B41FA5}">
                      <a16:colId xmlns:a16="http://schemas.microsoft.com/office/drawing/2014/main" val="3337518967"/>
                    </a:ext>
                  </a:extLst>
                </a:gridCol>
                <a:gridCol w="333624">
                  <a:extLst>
                    <a:ext uri="{9D8B030D-6E8A-4147-A177-3AD203B41FA5}">
                      <a16:colId xmlns:a16="http://schemas.microsoft.com/office/drawing/2014/main" val="2097752800"/>
                    </a:ext>
                  </a:extLst>
                </a:gridCol>
                <a:gridCol w="192156">
                  <a:extLst>
                    <a:ext uri="{9D8B030D-6E8A-4147-A177-3AD203B41FA5}">
                      <a16:colId xmlns:a16="http://schemas.microsoft.com/office/drawing/2014/main" val="2224640190"/>
                    </a:ext>
                  </a:extLst>
                </a:gridCol>
                <a:gridCol w="160558">
                  <a:extLst>
                    <a:ext uri="{9D8B030D-6E8A-4147-A177-3AD203B41FA5}">
                      <a16:colId xmlns:a16="http://schemas.microsoft.com/office/drawing/2014/main" val="519660498"/>
                    </a:ext>
                  </a:extLst>
                </a:gridCol>
                <a:gridCol w="352714">
                  <a:extLst>
                    <a:ext uri="{9D8B030D-6E8A-4147-A177-3AD203B41FA5}">
                      <a16:colId xmlns:a16="http://schemas.microsoft.com/office/drawing/2014/main" val="3550464842"/>
                    </a:ext>
                  </a:extLst>
                </a:gridCol>
                <a:gridCol w="370648">
                  <a:extLst>
                    <a:ext uri="{9D8B030D-6E8A-4147-A177-3AD203B41FA5}">
                      <a16:colId xmlns:a16="http://schemas.microsoft.com/office/drawing/2014/main" val="2652552849"/>
                    </a:ext>
                  </a:extLst>
                </a:gridCol>
                <a:gridCol w="159673">
                  <a:extLst>
                    <a:ext uri="{9D8B030D-6E8A-4147-A177-3AD203B41FA5}">
                      <a16:colId xmlns:a16="http://schemas.microsoft.com/office/drawing/2014/main" val="3495881078"/>
                    </a:ext>
                  </a:extLst>
                </a:gridCol>
                <a:gridCol w="532823">
                  <a:extLst>
                    <a:ext uri="{9D8B030D-6E8A-4147-A177-3AD203B41FA5}">
                      <a16:colId xmlns:a16="http://schemas.microsoft.com/office/drawing/2014/main" val="2482914337"/>
                    </a:ext>
                  </a:extLst>
                </a:gridCol>
                <a:gridCol w="390235">
                  <a:extLst>
                    <a:ext uri="{9D8B030D-6E8A-4147-A177-3AD203B41FA5}">
                      <a16:colId xmlns:a16="http://schemas.microsoft.com/office/drawing/2014/main" val="1251276361"/>
                    </a:ext>
                  </a:extLst>
                </a:gridCol>
                <a:gridCol w="352714">
                  <a:extLst>
                    <a:ext uri="{9D8B030D-6E8A-4147-A177-3AD203B41FA5}">
                      <a16:colId xmlns:a16="http://schemas.microsoft.com/office/drawing/2014/main" val="3879158006"/>
                    </a:ext>
                  </a:extLst>
                </a:gridCol>
                <a:gridCol w="352714">
                  <a:extLst>
                    <a:ext uri="{9D8B030D-6E8A-4147-A177-3AD203B41FA5}">
                      <a16:colId xmlns:a16="http://schemas.microsoft.com/office/drawing/2014/main" val="2948247787"/>
                    </a:ext>
                  </a:extLst>
                </a:gridCol>
              </a:tblGrid>
              <a:tr h="383202">
                <a:tc gridSpan="12">
                  <a:txBody>
                    <a:bodyPr/>
                    <a:lstStyle/>
                    <a:p>
                      <a:pPr algn="l" fontAlgn="ct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rPr>
                        <a:t>　認知症対応型共同生活介護事業所</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rPr>
                        <a:t>グループホーム</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rPr>
                        <a:t>　</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】②</a:t>
                      </a:r>
                    </a:p>
                  </a:txBody>
                  <a:tcPr marL="6055" marR="6055" marT="6055"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r" fontAlgn="b"/>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令和</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7</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年</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8</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月</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1</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日現在</a:t>
                      </a:r>
                    </a:p>
                  </a:txBody>
                  <a:tcPr marL="6055" marR="6055" marT="6055"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23539773"/>
                  </a:ext>
                </a:extLst>
              </a:tr>
              <a:tr h="408749">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圏域</a:t>
                      </a:r>
                    </a:p>
                  </a:txBody>
                  <a:tcPr marL="6055" marR="6055" marT="605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事業所名</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ja-JP" altLang="en-US" sz="400" b="1" i="0" u="none" strike="noStrike">
                          <a:solidFill>
                            <a:srgbClr val="000000"/>
                          </a:solidFill>
                          <a:effectLst/>
                          <a:latin typeface="メイリオ" panose="020B0604030504040204" pitchFamily="50" charset="-128"/>
                          <a:ea typeface="メイリオ" panose="020B0604030504040204" pitchFamily="50" charset="-128"/>
                        </a:rPr>
                        <a:t>事業所名</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所在地（伊勢崎市） </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所在地（伊勢崎市） </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電話番号</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電話番号</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600" b="1" i="0" u="none" strike="noStrike">
                          <a:solidFill>
                            <a:srgbClr val="000000"/>
                          </a:solidFill>
                          <a:effectLst/>
                          <a:latin typeface="メイリオ" panose="020B0604030504040204" pitchFamily="50" charset="-128"/>
                          <a:ea typeface="メイリオ" panose="020B0604030504040204" pitchFamily="50" charset="-128"/>
                        </a:rPr>
                        <a:t>FAX</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番号</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sz="600" b="1" i="0" u="none" strike="noStrike">
                          <a:solidFill>
                            <a:srgbClr val="000000"/>
                          </a:solidFill>
                          <a:effectLst/>
                          <a:latin typeface="メイリオ" panose="020B0604030504040204" pitchFamily="50" charset="-128"/>
                          <a:ea typeface="メイリオ" panose="020B0604030504040204" pitchFamily="50" charset="-128"/>
                        </a:rPr>
                        <a:t>FAX</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番号</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営業日</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外の対応</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要支援の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受入可否</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ホーム</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ページの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有無</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0529326"/>
                  </a:ext>
                </a:extLst>
              </a:tr>
              <a:tr h="408749">
                <a:tc rowSpan="5">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境</a:t>
                      </a:r>
                    </a:p>
                  </a:txBody>
                  <a:tcPr marL="6055" marR="6055" marT="605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グループホーム「花風」</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ja-JP" altLang="en-US" sz="400" b="1" i="0" u="none" strike="noStrike">
                          <a:solidFill>
                            <a:srgbClr val="000000"/>
                          </a:solidFill>
                          <a:effectLst/>
                          <a:latin typeface="メイリオ" panose="020B0604030504040204" pitchFamily="50" charset="-128"/>
                          <a:ea typeface="メイリオ" panose="020B0604030504040204" pitchFamily="50" charset="-128"/>
                        </a:rPr>
                        <a:t>　グループホーム「花風」</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境上渕名</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968-1</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境上渕名</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968-1</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70-2301</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70-2301</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70-2302</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70-2302</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17:00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17:00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8432706"/>
                  </a:ext>
                </a:extLst>
              </a:tr>
              <a:tr h="408749">
                <a:tc vMerge="1">
                  <a:txBody>
                    <a:bodyPr/>
                    <a:lstStyle/>
                    <a:p>
                      <a:endParaRPr kumimoji="1" lang="ja-JP" altLang="en-US"/>
                    </a:p>
                  </a:txBody>
                  <a:tcPr/>
                </a:tc>
                <a:tc gridSpan="2">
                  <a:txBody>
                    <a:bodyPr/>
                    <a:lstStyle/>
                    <a:p>
                      <a:pPr algn="l"/>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グループホーム銀杏の丘</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ja-JP" altLang="en-US" sz="400" b="1" i="0" u="none" strike="noStrike">
                          <a:solidFill>
                            <a:srgbClr val="000000"/>
                          </a:solidFill>
                          <a:effectLst/>
                          <a:latin typeface="メイリオ" panose="020B0604030504040204" pitchFamily="50" charset="-128"/>
                          <a:ea typeface="メイリオ" panose="020B0604030504040204" pitchFamily="50" charset="-128"/>
                        </a:rPr>
                        <a:t>　グループホーム銀杏の丘</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境上渕名</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1010-1</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境上渕名</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1010-1</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76-6544</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76-6544</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76-6548</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76-6548</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17:30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17:30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6610473"/>
                  </a:ext>
                </a:extLst>
              </a:tr>
              <a:tr h="408749">
                <a:tc vMerge="1">
                  <a:txBody>
                    <a:bodyPr/>
                    <a:lstStyle/>
                    <a:p>
                      <a:endParaRPr kumimoji="1" lang="ja-JP" altLang="en-US"/>
                    </a:p>
                  </a:txBody>
                  <a:tcPr/>
                </a:tc>
                <a:tc gridSpan="2">
                  <a:txBody>
                    <a:bodyPr/>
                    <a:lstStyle/>
                    <a:p>
                      <a:pPr algn="l"/>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グループホームひのき</a:t>
                      </a:r>
                      <a:endParaRPr kumimoji="1" lang="ja-JP" altLang="en-US" sz="60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ja-JP" altLang="en-US" sz="400" b="1" i="0" u="none" strike="noStrike">
                          <a:solidFill>
                            <a:srgbClr val="000000"/>
                          </a:solidFill>
                          <a:effectLst/>
                          <a:latin typeface="メイリオ" panose="020B0604030504040204" pitchFamily="50" charset="-128"/>
                          <a:ea typeface="メイリオ" panose="020B0604030504040204" pitchFamily="50" charset="-128"/>
                        </a:rPr>
                        <a:t>　グループホームひのき</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境下渕名</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1473-1</a:t>
                      </a:r>
                      <a:endParaRPr kumimoji="1" lang="ja-JP" altLang="en-US" sz="60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境下渕名</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1473-1</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74-2405</a:t>
                      </a:r>
                      <a:endParaRPr kumimoji="1" lang="ja-JP" altLang="en-US" sz="60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74-2405</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70-2406</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70-2406</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786185"/>
                  </a:ext>
                </a:extLst>
              </a:tr>
              <a:tr h="408749">
                <a:tc vMerge="1">
                  <a:txBody>
                    <a:bodyPr/>
                    <a:lstStyle/>
                    <a:p>
                      <a:endParaRPr kumimoji="1" lang="ja-JP" altLang="en-US"/>
                    </a:p>
                  </a:txBody>
                  <a:tcPr/>
                </a:tc>
                <a:tc gridSpan="2">
                  <a:txBody>
                    <a:bodyPr/>
                    <a:lstStyle/>
                    <a:p>
                      <a:pPr algn="l"/>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グループホームいぶき</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ja-JP" altLang="en-US" sz="400" b="1" i="0" u="none" strike="noStrike">
                          <a:solidFill>
                            <a:srgbClr val="000000"/>
                          </a:solidFill>
                          <a:effectLst/>
                          <a:latin typeface="メイリオ" panose="020B0604030504040204" pitchFamily="50" charset="-128"/>
                          <a:ea typeface="メイリオ" panose="020B0604030504040204" pitchFamily="50" charset="-128"/>
                        </a:rPr>
                        <a:t>　グループホームいぶき</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境下渕名</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1473</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番地</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境下渕名</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1473</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番地</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61-5856</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61-5856</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61-5857</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61-5857</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6197140"/>
                  </a:ext>
                </a:extLst>
              </a:tr>
              <a:tr h="408749">
                <a:tc vMerge="1">
                  <a:txBody>
                    <a:bodyPr/>
                    <a:lstStyle/>
                    <a:p>
                      <a:endParaRPr kumimoji="1" lang="ja-JP" altLang="en-US"/>
                    </a:p>
                  </a:txBody>
                  <a:tcPr/>
                </a:tc>
                <a:tc gridSpan="2">
                  <a:txBody>
                    <a:bodyPr/>
                    <a:lstStyle/>
                    <a:p>
                      <a:pPr algn="l"/>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グループホーム音羽の森</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ja-JP" altLang="en-US" sz="400" b="1" i="0" u="none" strike="noStrike">
                          <a:solidFill>
                            <a:srgbClr val="000000"/>
                          </a:solidFill>
                          <a:effectLst/>
                          <a:latin typeface="メイリオ" panose="020B0604030504040204" pitchFamily="50" charset="-128"/>
                          <a:ea typeface="メイリオ" panose="020B0604030504040204" pitchFamily="50" charset="-128"/>
                        </a:rPr>
                        <a:t>　グループホーム音羽の森</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境百々東</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19-16</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境百々東</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19-16</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76-6033</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76-6033</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76-9033</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76-9033</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24</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9:00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18:00</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8896950"/>
                  </a:ext>
                </a:extLst>
              </a:tr>
              <a:tr h="408749">
                <a:tc rowSpan="2">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玉村</a:t>
                      </a:r>
                    </a:p>
                  </a:txBody>
                  <a:tcPr marL="6055" marR="6055" marT="605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たまむらやすらぎの家</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ja-JP" altLang="en-US" sz="400" b="1" i="0" u="none" strike="noStrike">
                          <a:solidFill>
                            <a:srgbClr val="000000"/>
                          </a:solidFill>
                          <a:effectLst/>
                          <a:latin typeface="メイリオ" panose="020B0604030504040204" pitchFamily="50" charset="-128"/>
                          <a:ea typeface="メイリオ" panose="020B0604030504040204" pitchFamily="50" charset="-128"/>
                        </a:rPr>
                        <a:t>　グループホーム</a:t>
                      </a:r>
                      <a:br>
                        <a:rPr lang="ja-JP" altLang="en-US" sz="400" b="1" i="0" u="none" strike="noStrike">
                          <a:solidFill>
                            <a:srgbClr val="000000"/>
                          </a:solidFill>
                          <a:effectLst/>
                          <a:latin typeface="メイリオ" panose="020B0604030504040204" pitchFamily="50" charset="-128"/>
                          <a:ea typeface="メイリオ" panose="020B0604030504040204" pitchFamily="50" charset="-128"/>
                        </a:rPr>
                      </a:br>
                      <a:r>
                        <a:rPr lang="ja-JP" altLang="en-US" sz="400" b="1" i="0" u="none" strike="noStrike">
                          <a:solidFill>
                            <a:srgbClr val="000000"/>
                          </a:solidFill>
                          <a:effectLst/>
                          <a:latin typeface="メイリオ" panose="020B0604030504040204" pitchFamily="50" charset="-128"/>
                          <a:ea typeface="メイリオ" panose="020B0604030504040204" pitchFamily="50" charset="-128"/>
                        </a:rPr>
                        <a:t>　　たまむらやすらぎの家</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　玉村町福島</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81-2</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　玉村町福島</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81-2</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30-6600</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30-6600</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64-8080</a:t>
                      </a: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64-8080</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受付</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17:00</a:t>
                      </a: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受付</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17:00</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1535251"/>
                  </a:ext>
                </a:extLst>
              </a:tr>
              <a:tr h="408749">
                <a:tc vMerge="1">
                  <a:txBody>
                    <a:bodyPr/>
                    <a:lstStyle/>
                    <a:p>
                      <a:endParaRPr kumimoji="1" lang="ja-JP" altLang="en-US"/>
                    </a:p>
                  </a:txBody>
                  <a:tcPr/>
                </a:tc>
                <a:tc gridSpan="2">
                  <a:txBody>
                    <a:bodyPr/>
                    <a:lstStyle/>
                    <a:p>
                      <a:pPr algn="l"/>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グループホーム</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タマメディカル五料</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ja-JP" altLang="en-US" sz="400" b="1" i="0" u="none" strike="noStrike">
                          <a:solidFill>
                            <a:srgbClr val="000000"/>
                          </a:solidFill>
                          <a:effectLst/>
                          <a:latin typeface="メイリオ" panose="020B0604030504040204" pitchFamily="50" charset="-128"/>
                          <a:ea typeface="メイリオ" panose="020B0604030504040204" pitchFamily="50" charset="-128"/>
                        </a:rPr>
                        <a:t>　グループホーム</a:t>
                      </a:r>
                      <a:br>
                        <a:rPr lang="ja-JP" altLang="en-US" sz="400" b="1" i="0" u="none" strike="noStrike">
                          <a:solidFill>
                            <a:srgbClr val="000000"/>
                          </a:solidFill>
                          <a:effectLst/>
                          <a:latin typeface="メイリオ" panose="020B0604030504040204" pitchFamily="50" charset="-128"/>
                          <a:ea typeface="メイリオ" panose="020B0604030504040204" pitchFamily="50" charset="-128"/>
                        </a:rPr>
                      </a:br>
                      <a:r>
                        <a:rPr lang="ja-JP" altLang="en-US" sz="400" b="1" i="0" u="none" strike="noStrike">
                          <a:solidFill>
                            <a:srgbClr val="000000"/>
                          </a:solidFill>
                          <a:effectLst/>
                          <a:latin typeface="メイリオ" panose="020B0604030504040204" pitchFamily="50" charset="-128"/>
                          <a:ea typeface="メイリオ" panose="020B0604030504040204" pitchFamily="50" charset="-128"/>
                        </a:rPr>
                        <a:t>　　タマメディカル五料</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玉村町五料</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299</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玉村町五料</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299</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60-6111</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60-6111</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30-6112</a:t>
                      </a:r>
                      <a:endParaRPr kumimoji="1" lang="ja-JP" altLang="en-US" sz="600" dirty="0"/>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30-6112</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365</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日</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24</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時間</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24</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時間</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支援</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のみ</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無</a:t>
                      </a:r>
                    </a:p>
                  </a:txBody>
                  <a:tcPr marL="6055" marR="6055"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7435171"/>
                  </a:ext>
                </a:extLst>
              </a:tr>
              <a:tr h="110703">
                <a:tc>
                  <a:txBody>
                    <a:bodyPr/>
                    <a:lstStyle/>
                    <a:p>
                      <a:pPr algn="ctr" fontAlgn="ctr"/>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ctr" fontAlgn="ctr"/>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pPr algn="l" fontAlgn="ctr"/>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ctr" fontAlgn="ctr"/>
                      <a:endParaRPr lang="ja-JP" altLang="en-US" sz="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pPr algn="l" fontAlgn="ctr"/>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ctr" fontAlgn="ctr"/>
                      <a:endParaRPr lang="ja-JP" altLang="en-US" sz="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pPr algn="ctr" fontAlgn="ctr"/>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ctr" fontAlgn="ctr"/>
                      <a:endParaRPr lang="ja-JP" altLang="en-US" sz="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pPr algn="ctr" fontAlgn="ctr"/>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ctr" fontAlgn="ctr"/>
                      <a:endParaRPr lang="ja-JP" altLang="en-US" sz="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pPr algn="ctr" fontAlgn="ctr"/>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91991749"/>
                  </a:ext>
                </a:extLst>
              </a:tr>
              <a:tr h="604608">
                <a:tc>
                  <a:txBody>
                    <a:bodyPr/>
                    <a:lstStyle/>
                    <a:p>
                      <a:pPr algn="ctr" fontAlgn="t"/>
                      <a:r>
                        <a:rPr lang="ja-JP" altLang="en-US" sz="400" b="1" i="0" u="none" strike="noStrike">
                          <a:solidFill>
                            <a:srgbClr val="000000"/>
                          </a:solidFill>
                          <a:effectLst/>
                          <a:latin typeface="メイリオ" panose="020B0604030504040204" pitchFamily="50" charset="-128"/>
                          <a:ea typeface="メイリオ" panose="020B0604030504040204" pitchFamily="50" charset="-128"/>
                        </a:rPr>
                        <a:t>　</a:t>
                      </a:r>
                    </a:p>
                  </a:txBody>
                  <a:tcPr marL="6055" marR="6055" marT="6055" marB="0">
                    <a:lnL>
                      <a:noFill/>
                    </a:lnL>
                    <a:lnR>
                      <a:noFill/>
                    </a:lnR>
                    <a:lnT>
                      <a:noFill/>
                    </a:lnT>
                    <a:lnB>
                      <a:noFill/>
                    </a:lnB>
                    <a:noFill/>
                  </a:tcPr>
                </a:tc>
                <a:tc gridSpan="12">
                  <a:txBody>
                    <a:bodyPr/>
                    <a:lstStyle/>
                    <a:p>
                      <a:pPr algn="l" fontAlgn="t">
                        <a:lnSpc>
                          <a:spcPct val="150000"/>
                        </a:lnSpc>
                      </a:pP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対応可：原則として営業日以外も対応は可能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（体制が薄い場合や対応可能な曜日を限定する場合あり）</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応相談：緊急対応や営業時間内に事前相談があった場合などは状況により対応可能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　 ：原則として営業時間外は対応していない</a:t>
                      </a:r>
                    </a:p>
                  </a:txBody>
                  <a:tcPr marL="6055" marR="6055" marT="6055" marB="0" anchor="ctr">
                    <a:lnL>
                      <a:noFill/>
                    </a:lnL>
                    <a:lnR>
                      <a:noFill/>
                    </a:lnR>
                    <a:lnT>
                      <a:noFill/>
                    </a:lnT>
                    <a:lnB>
                      <a:noFill/>
                    </a:lnB>
                    <a:noFill/>
                  </a:tcPr>
                </a:tc>
                <a:tc hMerge="1">
                  <a:txBody>
                    <a:bodyPr/>
                    <a:lstStyle/>
                    <a:p>
                      <a:pPr algn="l" fontAlgn="ctr"/>
                      <a:r>
                        <a:rPr lang="en-US" altLang="ja-JP" sz="4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400" b="1" i="0" u="none" strike="noStrike">
                          <a:solidFill>
                            <a:srgbClr val="000000"/>
                          </a:solidFill>
                          <a:effectLst/>
                          <a:latin typeface="メイリオ" panose="020B0604030504040204" pitchFamily="50" charset="-128"/>
                          <a:ea typeface="メイリオ" panose="020B0604030504040204" pitchFamily="50" charset="-128"/>
                        </a:rPr>
                        <a:t>対応可：原則として営業日以外も対応は可能</a:t>
                      </a:r>
                      <a:br>
                        <a:rPr lang="ja-JP" altLang="en-US" sz="400" b="1" i="0" u="none" strike="noStrike">
                          <a:solidFill>
                            <a:srgbClr val="000000"/>
                          </a:solidFill>
                          <a:effectLst/>
                          <a:latin typeface="メイリオ" panose="020B0604030504040204" pitchFamily="50" charset="-128"/>
                          <a:ea typeface="メイリオ" panose="020B0604030504040204" pitchFamily="50" charset="-128"/>
                        </a:rPr>
                      </a:br>
                      <a:r>
                        <a:rPr lang="ja-JP" altLang="en-US" sz="400" b="1" i="0" u="none" strike="noStrike">
                          <a:solidFill>
                            <a:srgbClr val="000000"/>
                          </a:solidFill>
                          <a:effectLst/>
                          <a:latin typeface="メイリオ" panose="020B0604030504040204" pitchFamily="50" charset="-128"/>
                          <a:ea typeface="メイリオ" panose="020B0604030504040204" pitchFamily="50" charset="-128"/>
                        </a:rPr>
                        <a:t>　　　　　（体制が薄い場合や対応可能な曜日を限定する場合あり）</a:t>
                      </a:r>
                      <a:br>
                        <a:rPr lang="ja-JP" altLang="en-US" sz="400" b="1" i="0" u="none" strike="noStrike">
                          <a:solidFill>
                            <a:srgbClr val="000000"/>
                          </a:solidFill>
                          <a:effectLst/>
                          <a:latin typeface="メイリオ" panose="020B0604030504040204" pitchFamily="50" charset="-128"/>
                          <a:ea typeface="メイリオ" panose="020B0604030504040204" pitchFamily="50" charset="-128"/>
                        </a:rPr>
                      </a:br>
                      <a:r>
                        <a:rPr lang="ja-JP" altLang="en-US" sz="400" b="1" i="0" u="none" strike="noStrike">
                          <a:solidFill>
                            <a:srgbClr val="000000"/>
                          </a:solidFill>
                          <a:effectLst/>
                          <a:latin typeface="メイリオ" panose="020B0604030504040204" pitchFamily="50" charset="-128"/>
                          <a:ea typeface="メイリオ" panose="020B0604030504040204" pitchFamily="50" charset="-128"/>
                        </a:rPr>
                        <a:t>　応相談：緊急対応や営業時間内に事前相談があった場合などは状況により対応可能</a:t>
                      </a:r>
                      <a:br>
                        <a:rPr lang="ja-JP" altLang="en-US" sz="400" b="1" i="0" u="none" strike="noStrike">
                          <a:solidFill>
                            <a:srgbClr val="000000"/>
                          </a:solidFill>
                          <a:effectLst/>
                          <a:latin typeface="メイリオ" panose="020B0604030504040204" pitchFamily="50" charset="-128"/>
                          <a:ea typeface="メイリオ" panose="020B0604030504040204" pitchFamily="50" charset="-128"/>
                        </a:rPr>
                      </a:br>
                      <a:r>
                        <a:rPr lang="ja-JP" altLang="en-US" sz="400" b="1" i="0" u="none" strike="noStrike">
                          <a:solidFill>
                            <a:srgbClr val="000000"/>
                          </a:solidFill>
                          <a:effectLst/>
                          <a:latin typeface="メイリオ" panose="020B0604030504040204" pitchFamily="50" charset="-128"/>
                          <a:ea typeface="メイリオ" panose="020B0604030504040204" pitchFamily="50" charset="-128"/>
                        </a:rPr>
                        <a:t>　 －　 ：原則として営業時間外は対応していない</a:t>
                      </a:r>
                    </a:p>
                  </a:txBody>
                  <a:tcPr marL="6055" marR="6055" marT="6055"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1" i="0" u="none" strike="noStrike">
                        <a:solidFill>
                          <a:srgbClr val="000000"/>
                        </a:solidFill>
                        <a:effectLst/>
                        <a:latin typeface="メイリオ" panose="020B0604030504040204" pitchFamily="50" charset="-128"/>
                        <a:ea typeface="メイリオ" panose="020B0604030504040204"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374532848"/>
                  </a:ext>
                </a:extLst>
              </a:tr>
              <a:tr h="212890">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3">
                  <a:txBody>
                    <a:bodyPr/>
                    <a:lstStyle/>
                    <a:p>
                      <a:pPr algn="l" fontAlgn="ctr">
                        <a:lnSpc>
                          <a:spcPct val="150000"/>
                        </a:lnSpc>
                      </a:pPr>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lnSpc>
                          <a:spcPct val="150000"/>
                        </a:lnSpc>
                      </a:pP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lnSpc>
                          <a:spcPct val="150000"/>
                        </a:lnSpc>
                      </a:pPr>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lnSpc>
                          <a:spcPct val="150000"/>
                        </a:lnSpc>
                      </a:pP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lnSpc>
                          <a:spcPct val="150000"/>
                        </a:lnSpc>
                      </a:pP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lnSpc>
                          <a:spcPct val="150000"/>
                        </a:lnSpc>
                      </a:pP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l" fontAlgn="ctr">
                        <a:lnSpc>
                          <a:spcPct val="150000"/>
                        </a:lnSpc>
                      </a:pP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lnSpc>
                          <a:spcPct val="150000"/>
                        </a:lnSpc>
                      </a:pP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lnSpc>
                          <a:spcPct val="150000"/>
                        </a:lnSpc>
                      </a:pP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992021499"/>
                  </a:ext>
                </a:extLst>
              </a:tr>
              <a:tr h="212890">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3">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3596946111"/>
                  </a:ext>
                </a:extLst>
              </a:tr>
              <a:tr h="212890">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3">
                  <a:txBody>
                    <a:bodyPr/>
                    <a:lstStyle/>
                    <a:p>
                      <a:pPr algn="ctr"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2107360048"/>
                  </a:ext>
                </a:extLst>
              </a:tr>
              <a:tr h="212890">
                <a:tc gridSpan="15">
                  <a:txBody>
                    <a:bodyPr/>
                    <a:lstStyle/>
                    <a:p>
                      <a:pPr algn="ctr" fontAlgn="b"/>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35113162"/>
                  </a:ext>
                </a:extLst>
              </a:tr>
              <a:tr h="212890">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1973694362"/>
                  </a:ext>
                </a:extLst>
              </a:tr>
              <a:tr h="212890">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939929905"/>
                  </a:ext>
                </a:extLst>
              </a:tr>
              <a:tr h="212890">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3142336461"/>
                  </a:ext>
                </a:extLst>
              </a:tr>
              <a:tr h="212890">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450465273"/>
                  </a:ext>
                </a:extLst>
              </a:tr>
              <a:tr h="212890">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3697615363"/>
                  </a:ext>
                </a:extLst>
              </a:tr>
              <a:tr h="212890">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2132566900"/>
                  </a:ext>
                </a:extLst>
              </a:tr>
              <a:tr h="212890">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3828217851"/>
                  </a:ext>
                </a:extLst>
              </a:tr>
              <a:tr h="212890">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4076687965"/>
                  </a:ext>
                </a:extLst>
              </a:tr>
              <a:tr h="212890">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958973302"/>
                  </a:ext>
                </a:extLst>
              </a:tr>
              <a:tr h="212890">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3380142336"/>
                  </a:ext>
                </a:extLst>
              </a:tr>
              <a:tr h="212890">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937180581"/>
                  </a:ext>
                </a:extLst>
              </a:tr>
              <a:tr h="212890">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3007656330"/>
                  </a:ext>
                </a:extLst>
              </a:tr>
              <a:tr h="212890">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1264875352"/>
                  </a:ext>
                </a:extLst>
              </a:tr>
              <a:tr h="212890">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3624238760"/>
                  </a:ext>
                </a:extLst>
              </a:tr>
              <a:tr h="212890">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1649520503"/>
                  </a:ext>
                </a:extLst>
              </a:tr>
              <a:tr h="212890">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gridSpan="2">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hMerge="1">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55" marR="6055" marT="6055" marB="0" anchor="ctr">
                    <a:lnL>
                      <a:noFill/>
                    </a:lnL>
                    <a:lnR>
                      <a:noFill/>
                    </a:lnR>
                    <a:lnT>
                      <a:noFill/>
                    </a:lnT>
                    <a:lnB>
                      <a:noFill/>
                    </a:lnB>
                    <a:noFill/>
                  </a:tcPr>
                </a:tc>
                <a:extLst>
                  <a:ext uri="{0D108BD9-81ED-4DB2-BD59-A6C34878D82A}">
                    <a16:rowId xmlns:a16="http://schemas.microsoft.com/office/drawing/2014/main" val="3915630325"/>
                  </a:ext>
                </a:extLst>
              </a:tr>
              <a:tr h="212890">
                <a:tc gridSpan="15">
                  <a:txBody>
                    <a:bodyPr/>
                    <a:lstStyle/>
                    <a:p>
                      <a:pPr algn="ctr" fontAlgn="b"/>
                      <a:r>
                        <a:rPr lang="ja-JP" altLang="en-US" sz="700" b="1" i="0" u="none" strike="noStrike" dirty="0">
                          <a:solidFill>
                            <a:srgbClr val="000000"/>
                          </a:solidFill>
                          <a:effectLst/>
                          <a:latin typeface="メイリオ" panose="020B0604030504040204" pitchFamily="50" charset="-128"/>
                          <a:ea typeface="メイリオ" panose="020B0604030504040204" pitchFamily="50" charset="-128"/>
                        </a:rPr>
                        <a:t>ー　２９　ー</a:t>
                      </a:r>
                    </a:p>
                  </a:txBody>
                  <a:tcPr marL="6055" marR="6055" marT="6055" marB="0"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72199174"/>
                  </a:ext>
                </a:extLst>
              </a:tr>
            </a:tbl>
          </a:graphicData>
        </a:graphic>
      </p:graphicFrame>
    </p:spTree>
    <p:extLst>
      <p:ext uri="{BB962C8B-B14F-4D97-AF65-F5344CB8AC3E}">
        <p14:creationId xmlns:p14="http://schemas.microsoft.com/office/powerpoint/2010/main" val="813995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9190692-62E0-B8C8-FE87-E531448C98EF}"/>
              </a:ext>
            </a:extLst>
          </p:cNvPr>
          <p:cNvSpPr txBox="1"/>
          <p:nvPr/>
        </p:nvSpPr>
        <p:spPr>
          <a:xfrm>
            <a:off x="1714500" y="9645878"/>
            <a:ext cx="3429000" cy="215444"/>
          </a:xfrm>
          <a:prstGeom prst="rect">
            <a:avLst/>
          </a:prstGeom>
          <a:noFill/>
        </p:spPr>
        <p:txBody>
          <a:bodyPr wrap="square">
            <a:spAutoFit/>
          </a:bodyPr>
          <a:lstStyle/>
          <a:p>
            <a:pPr algn="ctr" fontAlgn="b"/>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ー　</a:t>
            </a:r>
            <a:r>
              <a:rPr lang="ja-JP" altLang="en-US" sz="800" b="1" dirty="0">
                <a:solidFill>
                  <a:srgbClr val="000000"/>
                </a:solidFill>
                <a:latin typeface="メイリオ" panose="020B0604030504040204" pitchFamily="50" charset="-128"/>
                <a:ea typeface="メイリオ" panose="020B0604030504040204" pitchFamily="50" charset="-128"/>
              </a:rPr>
              <a:t>３０</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　ー</a:t>
            </a:r>
          </a:p>
        </p:txBody>
      </p:sp>
      <p:grpSp>
        <p:nvGrpSpPr>
          <p:cNvPr id="24" name="グループ化 23">
            <a:extLst>
              <a:ext uri="{FF2B5EF4-FFF2-40B4-BE49-F238E27FC236}">
                <a16:creationId xmlns:a16="http://schemas.microsoft.com/office/drawing/2014/main" id="{F113921D-C11C-0AFC-9249-B3AF2EA9E1C0}"/>
              </a:ext>
            </a:extLst>
          </p:cNvPr>
          <p:cNvGrpSpPr/>
          <p:nvPr/>
        </p:nvGrpSpPr>
        <p:grpSpPr>
          <a:xfrm>
            <a:off x="190244" y="365760"/>
            <a:ext cx="6477511" cy="9255761"/>
            <a:chOff x="190244" y="365760"/>
            <a:chExt cx="6477511" cy="9255761"/>
          </a:xfrm>
        </p:grpSpPr>
        <p:pic>
          <p:nvPicPr>
            <p:cNvPr id="19" name="図 18">
              <a:extLst>
                <a:ext uri="{FF2B5EF4-FFF2-40B4-BE49-F238E27FC236}">
                  <a16:creationId xmlns:a16="http://schemas.microsoft.com/office/drawing/2014/main" id="{DA59DB4C-1160-83F6-AF79-054835C58D80}"/>
                </a:ext>
              </a:extLst>
            </p:cNvPr>
            <p:cNvPicPr>
              <a:picLocks noChangeAspect="1"/>
            </p:cNvPicPr>
            <p:nvPr/>
          </p:nvPicPr>
          <p:blipFill>
            <a:blip r:embed="rId2"/>
            <a:stretch>
              <a:fillRect/>
            </a:stretch>
          </p:blipFill>
          <p:spPr>
            <a:xfrm rot="16200000">
              <a:off x="-867732" y="1824413"/>
              <a:ext cx="8686800" cy="6384174"/>
            </a:xfrm>
            <a:prstGeom prst="rect">
              <a:avLst/>
            </a:prstGeom>
          </p:spPr>
        </p:pic>
        <p:grpSp>
          <p:nvGrpSpPr>
            <p:cNvPr id="23" name="グループ化 22">
              <a:extLst>
                <a:ext uri="{FF2B5EF4-FFF2-40B4-BE49-F238E27FC236}">
                  <a16:creationId xmlns:a16="http://schemas.microsoft.com/office/drawing/2014/main" id="{31D7A5EA-3594-9E8C-D363-7D55F91B555E}"/>
                </a:ext>
              </a:extLst>
            </p:cNvPr>
            <p:cNvGrpSpPr/>
            <p:nvPr/>
          </p:nvGrpSpPr>
          <p:grpSpPr>
            <a:xfrm>
              <a:off x="190244" y="365760"/>
              <a:ext cx="510796" cy="9255761"/>
              <a:chOff x="190244" y="365760"/>
              <a:chExt cx="510796" cy="9255761"/>
            </a:xfrm>
          </p:grpSpPr>
          <p:sp>
            <p:nvSpPr>
              <p:cNvPr id="20" name="正方形/長方形 19">
                <a:extLst>
                  <a:ext uri="{FF2B5EF4-FFF2-40B4-BE49-F238E27FC236}">
                    <a16:creationId xmlns:a16="http://schemas.microsoft.com/office/drawing/2014/main" id="{A18B9208-E5B6-A45E-0E59-6DAF4D6BFA6A}"/>
                  </a:ext>
                </a:extLst>
              </p:cNvPr>
              <p:cNvSpPr/>
              <p:nvPr/>
            </p:nvSpPr>
            <p:spPr>
              <a:xfrm>
                <a:off x="205740" y="365760"/>
                <a:ext cx="495300" cy="3886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262DA32-BD32-58D8-397C-53FEAAE972A7}"/>
                  </a:ext>
                </a:extLst>
              </p:cNvPr>
              <p:cNvSpPr/>
              <p:nvPr/>
            </p:nvSpPr>
            <p:spPr>
              <a:xfrm>
                <a:off x="190244" y="731520"/>
                <a:ext cx="190756" cy="8808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73335C2F-AF50-1D17-A5D4-EDFD9BEFAC4E}"/>
                  </a:ext>
                </a:extLst>
              </p:cNvPr>
              <p:cNvSpPr/>
              <p:nvPr/>
            </p:nvSpPr>
            <p:spPr>
              <a:xfrm>
                <a:off x="197864" y="9232901"/>
                <a:ext cx="495300" cy="3886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6573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CB6043E-0CC1-886D-A317-EA66E1A6C71A}"/>
              </a:ext>
            </a:extLst>
          </p:cNvPr>
          <p:cNvSpPr/>
          <p:nvPr/>
        </p:nvSpPr>
        <p:spPr>
          <a:xfrm>
            <a:off x="354807" y="328613"/>
            <a:ext cx="407194" cy="777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C788F87-A78E-BD15-C494-5875DFF0BD08}"/>
              </a:ext>
            </a:extLst>
          </p:cNvPr>
          <p:cNvSpPr/>
          <p:nvPr/>
        </p:nvSpPr>
        <p:spPr>
          <a:xfrm>
            <a:off x="358041" y="9503093"/>
            <a:ext cx="407194" cy="777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BE438FB-3F68-1CCA-2156-A39FA7B3F05C}"/>
              </a:ext>
            </a:extLst>
          </p:cNvPr>
          <p:cNvSpPr txBox="1"/>
          <p:nvPr/>
        </p:nvSpPr>
        <p:spPr>
          <a:xfrm>
            <a:off x="1714500" y="9645878"/>
            <a:ext cx="3429000" cy="215444"/>
          </a:xfrm>
          <a:prstGeom prst="rect">
            <a:avLst/>
          </a:prstGeom>
          <a:noFill/>
        </p:spPr>
        <p:txBody>
          <a:bodyPr wrap="square">
            <a:spAutoFit/>
          </a:bodyPr>
          <a:lstStyle/>
          <a:p>
            <a:pPr algn="ctr" fontAlgn="b"/>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ー　</a:t>
            </a:r>
            <a:r>
              <a:rPr lang="ja-JP" altLang="en-US" sz="800" b="1" dirty="0">
                <a:solidFill>
                  <a:srgbClr val="000000"/>
                </a:solidFill>
                <a:latin typeface="メイリオ" panose="020B0604030504040204" pitchFamily="50" charset="-128"/>
                <a:ea typeface="メイリオ" panose="020B0604030504040204" pitchFamily="50" charset="-128"/>
              </a:rPr>
              <a:t>３１</a:t>
            </a:r>
            <a:r>
              <a:rPr lang="ja-JP" altLang="en-US" sz="800" b="1" i="0" u="none" strike="noStrike" dirty="0">
                <a:solidFill>
                  <a:srgbClr val="000000"/>
                </a:solidFill>
                <a:effectLst/>
                <a:latin typeface="メイリオ" panose="020B0604030504040204" pitchFamily="50" charset="-128"/>
                <a:ea typeface="メイリオ" panose="020B0604030504040204" pitchFamily="50" charset="-128"/>
              </a:rPr>
              <a:t>　ー</a:t>
            </a:r>
          </a:p>
        </p:txBody>
      </p:sp>
      <p:grpSp>
        <p:nvGrpSpPr>
          <p:cNvPr id="12" name="グループ化 11">
            <a:extLst>
              <a:ext uri="{FF2B5EF4-FFF2-40B4-BE49-F238E27FC236}">
                <a16:creationId xmlns:a16="http://schemas.microsoft.com/office/drawing/2014/main" id="{21EE4CC4-465F-5C4F-7E44-0924D12447A1}"/>
              </a:ext>
            </a:extLst>
          </p:cNvPr>
          <p:cNvGrpSpPr/>
          <p:nvPr/>
        </p:nvGrpSpPr>
        <p:grpSpPr>
          <a:xfrm>
            <a:off x="197991" y="169739"/>
            <a:ext cx="6174391" cy="9333354"/>
            <a:chOff x="274191" y="312524"/>
            <a:chExt cx="6174391" cy="9333354"/>
          </a:xfrm>
        </p:grpSpPr>
        <p:pic>
          <p:nvPicPr>
            <p:cNvPr id="7" name="図 6">
              <a:extLst>
                <a:ext uri="{FF2B5EF4-FFF2-40B4-BE49-F238E27FC236}">
                  <a16:creationId xmlns:a16="http://schemas.microsoft.com/office/drawing/2014/main" id="{FFE6E9C8-7264-4D3C-CD12-706250B935FB}"/>
                </a:ext>
              </a:extLst>
            </p:cNvPr>
            <p:cNvPicPr>
              <a:picLocks noChangeAspect="1"/>
            </p:cNvPicPr>
            <p:nvPr/>
          </p:nvPicPr>
          <p:blipFill>
            <a:blip r:embed="rId3"/>
            <a:stretch>
              <a:fillRect/>
            </a:stretch>
          </p:blipFill>
          <p:spPr>
            <a:xfrm rot="16200000">
              <a:off x="-1148849" y="1996045"/>
              <a:ext cx="9199670" cy="5995192"/>
            </a:xfrm>
            <a:prstGeom prst="rect">
              <a:avLst/>
            </a:prstGeom>
          </p:spPr>
        </p:pic>
        <p:grpSp>
          <p:nvGrpSpPr>
            <p:cNvPr id="8" name="グループ化 7">
              <a:extLst>
                <a:ext uri="{FF2B5EF4-FFF2-40B4-BE49-F238E27FC236}">
                  <a16:creationId xmlns:a16="http://schemas.microsoft.com/office/drawing/2014/main" id="{CBDC0904-107A-43E7-275C-5EC2ADCF9ABB}"/>
                </a:ext>
              </a:extLst>
            </p:cNvPr>
            <p:cNvGrpSpPr/>
            <p:nvPr/>
          </p:nvGrpSpPr>
          <p:grpSpPr>
            <a:xfrm>
              <a:off x="274191" y="312524"/>
              <a:ext cx="614808" cy="9333354"/>
              <a:chOff x="190244" y="365760"/>
              <a:chExt cx="614808" cy="9255761"/>
            </a:xfrm>
          </p:grpSpPr>
          <p:sp>
            <p:nvSpPr>
              <p:cNvPr id="9" name="正方形/長方形 8">
                <a:extLst>
                  <a:ext uri="{FF2B5EF4-FFF2-40B4-BE49-F238E27FC236}">
                    <a16:creationId xmlns:a16="http://schemas.microsoft.com/office/drawing/2014/main" id="{3550A754-3369-D427-EA13-94DF2AD30EA7}"/>
                  </a:ext>
                </a:extLst>
              </p:cNvPr>
              <p:cNvSpPr/>
              <p:nvPr/>
            </p:nvSpPr>
            <p:spPr>
              <a:xfrm>
                <a:off x="205739" y="365760"/>
                <a:ext cx="599313" cy="3886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488F5B7-F644-FE5A-803D-BB86820C8A82}"/>
                  </a:ext>
                </a:extLst>
              </p:cNvPr>
              <p:cNvSpPr/>
              <p:nvPr/>
            </p:nvSpPr>
            <p:spPr>
              <a:xfrm>
                <a:off x="190244" y="731520"/>
                <a:ext cx="190756" cy="8808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B42E0E1-E801-1E1D-2BC1-02C1D976CEE2}"/>
                  </a:ext>
                </a:extLst>
              </p:cNvPr>
              <p:cNvSpPr/>
              <p:nvPr/>
            </p:nvSpPr>
            <p:spPr>
              <a:xfrm>
                <a:off x="197864" y="9232901"/>
                <a:ext cx="495300" cy="3886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496668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7B5BEBC-D1B4-3CFA-5F86-DD16C4597B1A}"/>
              </a:ext>
            </a:extLst>
          </p:cNvPr>
          <p:cNvPicPr>
            <a:picLocks noChangeAspect="1"/>
          </p:cNvPicPr>
          <p:nvPr/>
        </p:nvPicPr>
        <p:blipFill rotWithShape="1">
          <a:blip r:embed="rId3"/>
          <a:srcRect l="23333" t="7202" r="9792" b="4445"/>
          <a:stretch/>
        </p:blipFill>
        <p:spPr>
          <a:xfrm rot="16200000">
            <a:off x="-942605" y="1578397"/>
            <a:ext cx="8743209" cy="6497636"/>
          </a:xfrm>
          <a:prstGeom prst="rect">
            <a:avLst/>
          </a:prstGeom>
        </p:spPr>
      </p:pic>
    </p:spTree>
    <p:extLst>
      <p:ext uri="{BB962C8B-B14F-4D97-AF65-F5344CB8AC3E}">
        <p14:creationId xmlns:p14="http://schemas.microsoft.com/office/powerpoint/2010/main" val="1293610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8710DF8-88CD-EBFC-9AF0-16E7F00D7715}"/>
              </a:ext>
            </a:extLst>
          </p:cNvPr>
          <p:cNvPicPr>
            <a:picLocks noChangeAspect="1"/>
          </p:cNvPicPr>
          <p:nvPr/>
        </p:nvPicPr>
        <p:blipFill rotWithShape="1">
          <a:blip r:embed="rId2"/>
          <a:srcRect l="13981" t="10988" r="21190" b="29916"/>
          <a:stretch/>
        </p:blipFill>
        <p:spPr>
          <a:xfrm>
            <a:off x="144718" y="285750"/>
            <a:ext cx="6560882" cy="3364230"/>
          </a:xfrm>
          <a:prstGeom prst="rect">
            <a:avLst/>
          </a:prstGeom>
        </p:spPr>
      </p:pic>
      <p:sp>
        <p:nvSpPr>
          <p:cNvPr id="9" name="テキスト ボックス 8">
            <a:extLst>
              <a:ext uri="{FF2B5EF4-FFF2-40B4-BE49-F238E27FC236}">
                <a16:creationId xmlns:a16="http://schemas.microsoft.com/office/drawing/2014/main" id="{9B0046D1-FFB9-42FC-DA08-5162852AC560}"/>
              </a:ext>
            </a:extLst>
          </p:cNvPr>
          <p:cNvSpPr txBox="1"/>
          <p:nvPr/>
        </p:nvSpPr>
        <p:spPr>
          <a:xfrm>
            <a:off x="673100" y="4089400"/>
            <a:ext cx="5778500" cy="307777"/>
          </a:xfrm>
          <a:prstGeom prst="rect">
            <a:avLst/>
          </a:prstGeom>
          <a:noFill/>
        </p:spPr>
        <p:txBody>
          <a:bodyPr wrap="square">
            <a:spAutoFit/>
          </a:bodyPr>
          <a:lstStyle/>
          <a:p>
            <a:r>
              <a:rPr lang="ja-JP" altLang="en-US" sz="1400" b="1" dirty="0">
                <a:solidFill>
                  <a:srgbClr val="000000"/>
                </a:solidFill>
              </a:rPr>
              <a:t>平成７</a:t>
            </a:r>
            <a:r>
              <a:rPr lang="ja-JP" altLang="en-US" sz="1400" b="1" i="0" u="none" strike="noStrike" baseline="0" dirty="0">
                <a:solidFill>
                  <a:srgbClr val="000000"/>
                </a:solidFill>
              </a:rPr>
              <a:t>年度　伊勢崎佐波地域医療介護連携調整実証事業スケジュール</a:t>
            </a:r>
          </a:p>
        </p:txBody>
      </p:sp>
      <p:graphicFrame>
        <p:nvGraphicFramePr>
          <p:cNvPr id="10" name="表 9">
            <a:extLst>
              <a:ext uri="{FF2B5EF4-FFF2-40B4-BE49-F238E27FC236}">
                <a16:creationId xmlns:a16="http://schemas.microsoft.com/office/drawing/2014/main" id="{8DAF0900-F345-96F2-D77D-644C8518AF53}"/>
              </a:ext>
            </a:extLst>
          </p:cNvPr>
          <p:cNvGraphicFramePr>
            <a:graphicFrameLocks noGrp="1"/>
          </p:cNvGraphicFramePr>
          <p:nvPr>
            <p:extLst>
              <p:ext uri="{D42A27DB-BD31-4B8C-83A1-F6EECF244321}">
                <p14:modId xmlns:p14="http://schemas.microsoft.com/office/powerpoint/2010/main" val="1585656146"/>
              </p:ext>
            </p:extLst>
          </p:nvPr>
        </p:nvGraphicFramePr>
        <p:xfrm>
          <a:off x="673100" y="4578489"/>
          <a:ext cx="5849619" cy="2898508"/>
        </p:xfrm>
        <a:graphic>
          <a:graphicData uri="http://schemas.openxmlformats.org/drawingml/2006/table">
            <a:tbl>
              <a:tblPr/>
              <a:tblGrid>
                <a:gridCol w="647700">
                  <a:extLst>
                    <a:ext uri="{9D8B030D-6E8A-4147-A177-3AD203B41FA5}">
                      <a16:colId xmlns:a16="http://schemas.microsoft.com/office/drawing/2014/main" val="731827996"/>
                    </a:ext>
                  </a:extLst>
                </a:gridCol>
                <a:gridCol w="2032048">
                  <a:extLst>
                    <a:ext uri="{9D8B030D-6E8A-4147-A177-3AD203B41FA5}">
                      <a16:colId xmlns:a16="http://schemas.microsoft.com/office/drawing/2014/main" val="3149384951"/>
                    </a:ext>
                  </a:extLst>
                </a:gridCol>
                <a:gridCol w="3169871">
                  <a:extLst>
                    <a:ext uri="{9D8B030D-6E8A-4147-A177-3AD203B41FA5}">
                      <a16:colId xmlns:a16="http://schemas.microsoft.com/office/drawing/2014/main" val="1520318890"/>
                    </a:ext>
                  </a:extLst>
                </a:gridCol>
              </a:tblGrid>
              <a:tr h="487680">
                <a:tc>
                  <a:txBody>
                    <a:bodyPr/>
                    <a:lstStyle/>
                    <a:p>
                      <a:pPr algn="ctr" fontAlgn="ctr"/>
                      <a:r>
                        <a:rPr lang="ja-JP" altLang="en-US" sz="1000" b="1" i="0" u="none" strike="noStrike">
                          <a:solidFill>
                            <a:srgbClr val="000000"/>
                          </a:solidFill>
                          <a:effectLst/>
                          <a:highlight>
                            <a:srgbClr val="FFE699"/>
                          </a:highlight>
                          <a:latin typeface="游ゴシック" panose="020B0400000000000000" pitchFamily="50" charset="-128"/>
                          <a:ea typeface="游ゴシック" panose="020B0400000000000000" pitchFamily="50" charset="-128"/>
                        </a:rPr>
                        <a:t>開催日</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1000" b="1" i="0" u="none" strike="noStrike">
                          <a:solidFill>
                            <a:srgbClr val="000000"/>
                          </a:solidFill>
                          <a:effectLst/>
                          <a:highlight>
                            <a:srgbClr val="FFE699"/>
                          </a:highlight>
                          <a:latin typeface="游ゴシック" panose="020B0400000000000000" pitchFamily="50" charset="-128"/>
                          <a:ea typeface="游ゴシック" panose="020B0400000000000000" pitchFamily="50" charset="-128"/>
                        </a:rPr>
                        <a:t>会議及びアンケート</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1000" b="1" i="0" u="none" strike="noStrike">
                          <a:solidFill>
                            <a:srgbClr val="000000"/>
                          </a:solidFill>
                          <a:effectLst/>
                          <a:highlight>
                            <a:srgbClr val="FFE699"/>
                          </a:highlight>
                          <a:latin typeface="游ゴシック" panose="020B0400000000000000" pitchFamily="50" charset="-128"/>
                          <a:ea typeface="游ゴシック" panose="020B0400000000000000" pitchFamily="50" charset="-128"/>
                        </a:rPr>
                        <a:t>テーマ</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95988569"/>
                  </a:ext>
                </a:extLst>
              </a:tr>
              <a:tr h="602707">
                <a:tc>
                  <a:txBody>
                    <a:bodyPr/>
                    <a:lstStyle/>
                    <a:p>
                      <a:pPr algn="ctr" fontAlgn="ct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7</a:t>
                      </a: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17</a:t>
                      </a: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日</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 退院調整ルールメンテナンス会議</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 令和</a:t>
                      </a: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6</a:t>
                      </a: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年度退院調整状況調査結果概要についての報告</a:t>
                      </a:r>
                      <a:b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 退院調整ルールの現状について</a:t>
                      </a:r>
                      <a:b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 グループワークによる意見交換</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6167518"/>
                  </a:ext>
                </a:extLst>
              </a:tr>
              <a:tr h="602707">
                <a:tc>
                  <a:txBody>
                    <a:bodyPr/>
                    <a:lstStyle/>
                    <a:p>
                      <a:pPr algn="ctr" fontAlgn="ct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月中</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1000" b="1" i="0" u="none" strike="noStrike" dirty="0">
                          <a:solidFill>
                            <a:srgbClr val="000000"/>
                          </a:solidFill>
                          <a:effectLst/>
                          <a:latin typeface="游ゴシック" panose="020B0400000000000000" pitchFamily="50" charset="-128"/>
                          <a:ea typeface="游ゴシック" panose="020B0400000000000000" pitchFamily="50" charset="-128"/>
                        </a:rPr>
                        <a:t> 令和</a:t>
                      </a: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7</a:t>
                      </a:r>
                      <a:r>
                        <a:rPr lang="zh-TW" altLang="en-US" sz="1000" b="1" i="0" u="none" strike="noStrike" dirty="0">
                          <a:solidFill>
                            <a:srgbClr val="000000"/>
                          </a:solidFill>
                          <a:effectLst/>
                          <a:latin typeface="游ゴシック" panose="020B0400000000000000" pitchFamily="50" charset="-128"/>
                          <a:ea typeface="游ゴシック" panose="020B0400000000000000" pitchFamily="50" charset="-128"/>
                        </a:rPr>
                        <a:t>年度退院調整状況調査</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 ネットを利用して</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9816165"/>
                  </a:ext>
                </a:extLst>
              </a:tr>
              <a:tr h="602707">
                <a:tc>
                  <a:txBody>
                    <a:bodyPr/>
                    <a:lstStyle/>
                    <a:p>
                      <a:pPr algn="ctr" fontAlgn="ct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月中</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1000" b="1" i="0" u="none" strike="noStrike" dirty="0">
                          <a:solidFill>
                            <a:srgbClr val="000000"/>
                          </a:solidFill>
                          <a:effectLst/>
                          <a:latin typeface="游ゴシック" panose="020B0400000000000000" pitchFamily="50" charset="-128"/>
                          <a:ea typeface="游ゴシック" panose="020B0400000000000000" pitchFamily="50" charset="-128"/>
                        </a:rPr>
                        <a:t> 令和</a:t>
                      </a: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7</a:t>
                      </a:r>
                      <a:r>
                        <a:rPr lang="zh-TW" altLang="en-US" sz="1000" b="1" i="0" u="none" strike="noStrike" dirty="0">
                          <a:solidFill>
                            <a:srgbClr val="000000"/>
                          </a:solidFill>
                          <a:effectLst/>
                          <a:latin typeface="游ゴシック" panose="020B0400000000000000" pitchFamily="50" charset="-128"/>
                          <a:ea typeface="游ゴシック" panose="020B0400000000000000" pitchFamily="50" charset="-128"/>
                        </a:rPr>
                        <a:t>年度退院調整状況調査　集計</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4676206"/>
                  </a:ext>
                </a:extLst>
              </a:tr>
              <a:tr h="602707">
                <a:tc>
                  <a:txBody>
                    <a:bodyPr/>
                    <a:lstStyle/>
                    <a:p>
                      <a:pPr algn="ctr" fontAlgn="ct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 各市町村へ結果報告</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 群馬県健康福祉部健康福祉課　医療・福祉連携推進室</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7942106"/>
                  </a:ext>
                </a:extLst>
              </a:tr>
            </a:tbl>
          </a:graphicData>
        </a:graphic>
      </p:graphicFrame>
      <p:sp>
        <p:nvSpPr>
          <p:cNvPr id="12" name="テキスト ボックス 11">
            <a:extLst>
              <a:ext uri="{FF2B5EF4-FFF2-40B4-BE49-F238E27FC236}">
                <a16:creationId xmlns:a16="http://schemas.microsoft.com/office/drawing/2014/main" id="{4511947C-BBE1-1116-885E-0367217A24A8}"/>
              </a:ext>
            </a:extLst>
          </p:cNvPr>
          <p:cNvSpPr txBox="1"/>
          <p:nvPr/>
        </p:nvSpPr>
        <p:spPr>
          <a:xfrm>
            <a:off x="1710659" y="9154528"/>
            <a:ext cx="3429000" cy="369332"/>
          </a:xfrm>
          <a:prstGeom prst="rect">
            <a:avLst/>
          </a:prstGeom>
          <a:noFill/>
        </p:spPr>
        <p:txBody>
          <a:bodyPr wrap="square">
            <a:spAutoFit/>
          </a:bodyPr>
          <a:lstStyle/>
          <a:p>
            <a:pPr algn="ctr"/>
            <a:r>
              <a:rPr lang="en-US" altLang="ja-JP" sz="1100" b="1" i="0" u="none" strike="noStrike" baseline="0" dirty="0">
                <a:solidFill>
                  <a:srgbClr val="000000"/>
                </a:solidFill>
                <a:latin typeface="+mn-ea"/>
              </a:rPr>
              <a:t>-</a:t>
            </a:r>
            <a:r>
              <a:rPr lang="ja-JP" altLang="en-US" sz="1100" b="1" dirty="0">
                <a:solidFill>
                  <a:srgbClr val="000000"/>
                </a:solidFill>
                <a:latin typeface="+mn-ea"/>
              </a:rPr>
              <a:t> </a:t>
            </a:r>
            <a:r>
              <a:rPr lang="en-US" altLang="ja-JP" sz="1100" b="1" i="0" u="none" strike="noStrike" baseline="0" dirty="0">
                <a:solidFill>
                  <a:srgbClr val="000000"/>
                </a:solidFill>
                <a:latin typeface="+mn-ea"/>
              </a:rPr>
              <a:t>33 -</a:t>
            </a:r>
            <a:r>
              <a:rPr lang="en-US" altLang="ja-JP" sz="1800" b="0" i="0" u="none" strike="noStrike" baseline="0" dirty="0">
                <a:solidFill>
                  <a:srgbClr val="000000"/>
                </a:solidFill>
                <a:latin typeface="ＭＳ ゴシック" panose="020B0609070205080204" pitchFamily="49" charset="-128"/>
                <a:ea typeface="ＭＳ ゴシック" panose="020B0609070205080204" pitchFamily="49" charset="-128"/>
              </a:rPr>
              <a:t> </a:t>
            </a:r>
            <a:endParaRPr lang="ja-JP" altLang="en-US" dirty="0"/>
          </a:p>
        </p:txBody>
      </p:sp>
      <p:sp>
        <p:nvSpPr>
          <p:cNvPr id="14" name="テキスト ボックス 13">
            <a:extLst>
              <a:ext uri="{FF2B5EF4-FFF2-40B4-BE49-F238E27FC236}">
                <a16:creationId xmlns:a16="http://schemas.microsoft.com/office/drawing/2014/main" id="{5371E8D6-CDFD-6EC6-B437-EB3BCF33E2FF}"/>
              </a:ext>
            </a:extLst>
          </p:cNvPr>
          <p:cNvSpPr txBox="1"/>
          <p:nvPr/>
        </p:nvSpPr>
        <p:spPr>
          <a:xfrm>
            <a:off x="673100" y="7597592"/>
            <a:ext cx="5626100" cy="1107996"/>
          </a:xfrm>
          <a:prstGeom prst="rect">
            <a:avLst/>
          </a:prstGeom>
          <a:noFill/>
        </p:spPr>
        <p:txBody>
          <a:bodyPr wrap="square">
            <a:spAutoFit/>
          </a:bodyPr>
          <a:lstStyle/>
          <a:p>
            <a:r>
              <a:rPr lang="ja-JP" altLang="en-US" sz="1100" b="0" i="0" u="none" strike="noStrike" baseline="0" dirty="0">
                <a:solidFill>
                  <a:srgbClr val="000000"/>
                </a:solidFill>
                <a:latin typeface="游ゴシック" panose="020B0400000000000000" pitchFamily="50" charset="-128"/>
                <a:ea typeface="游ゴシック" panose="020B0400000000000000" pitchFamily="50" charset="-128"/>
              </a:rPr>
              <a:t>○メンテナンス会議参加者</a:t>
            </a:r>
          </a:p>
          <a:p>
            <a:r>
              <a:rPr lang="ja-JP" altLang="en-US" sz="1100" b="0" i="0" u="none" strike="noStrike" baseline="0" dirty="0">
                <a:solidFill>
                  <a:srgbClr val="000000"/>
                </a:solidFill>
                <a:latin typeface="游ゴシック" panose="020B0400000000000000" pitchFamily="50" charset="-128"/>
                <a:ea typeface="游ゴシック" panose="020B0400000000000000" pitchFamily="50" charset="-128"/>
              </a:rPr>
              <a:t>・医療関係者：伊勢崎佐波地域の全１１病院の担当者</a:t>
            </a:r>
          </a:p>
          <a:p>
            <a:r>
              <a:rPr lang="ja-JP" altLang="en-US" sz="1100" b="0" i="0" u="none" strike="noStrike" baseline="0" dirty="0">
                <a:solidFill>
                  <a:srgbClr val="000000"/>
                </a:solidFill>
                <a:latin typeface="游ゴシック" panose="020B0400000000000000" pitchFamily="50" charset="-128"/>
                <a:ea typeface="游ゴシック" panose="020B0400000000000000" pitchFamily="50" charset="-128"/>
              </a:rPr>
              <a:t>・介護事業者：伊勢崎佐波地域の居宅介護支援事業者のケアマネジャー</a:t>
            </a:r>
          </a:p>
          <a:p>
            <a:r>
              <a:rPr lang="ja-JP" altLang="en-US" sz="1100" b="0" i="0" u="none" strike="noStrike" baseline="0" dirty="0">
                <a:solidFill>
                  <a:srgbClr val="000000"/>
                </a:solidFill>
                <a:latin typeface="游ゴシック" panose="020B0400000000000000" pitchFamily="50" charset="-128"/>
                <a:ea typeface="游ゴシック" panose="020B0400000000000000" pitchFamily="50" charset="-128"/>
              </a:rPr>
              <a:t>・市町等：伊勢崎市、玉村町、地域包括支援センターの担当者</a:t>
            </a:r>
          </a:p>
          <a:p>
            <a:r>
              <a:rPr lang="ja-JP" altLang="en-US" sz="1100" b="0" i="0" u="none" strike="noStrike" baseline="0" dirty="0">
                <a:solidFill>
                  <a:srgbClr val="000000"/>
                </a:solidFill>
                <a:latin typeface="游ゴシック" panose="020B0400000000000000" pitchFamily="50" charset="-128"/>
                <a:ea typeface="游ゴシック" panose="020B0400000000000000" pitchFamily="50" charset="-128"/>
              </a:rPr>
              <a:t>・県関係：健康福祉部健康福祉課　医療・福祉連携推進室、</a:t>
            </a:r>
            <a:endParaRPr lang="en-US" altLang="ja-JP" sz="1100" b="0" i="0" u="none" strike="noStrike" baseline="0" dirty="0">
              <a:solidFill>
                <a:srgbClr val="000000"/>
              </a:solidFill>
              <a:latin typeface="游ゴシック" panose="020B0400000000000000" pitchFamily="50" charset="-128"/>
              <a:ea typeface="游ゴシック" panose="020B0400000000000000" pitchFamily="50" charset="-128"/>
            </a:endParaRPr>
          </a:p>
          <a:p>
            <a:r>
              <a:rPr lang="ja-JP" altLang="en-US" sz="1100" b="0" i="0" u="none" strike="noStrike" baseline="0" dirty="0">
                <a:solidFill>
                  <a:srgbClr val="000000"/>
                </a:solidFill>
                <a:latin typeface="游ゴシック" panose="020B0400000000000000" pitchFamily="50" charset="-128"/>
                <a:ea typeface="游ゴシック" panose="020B0400000000000000" pitchFamily="50" charset="-128"/>
              </a:rPr>
              <a:t>・伊勢崎保健福祉事務所の関係者</a:t>
            </a:r>
            <a:endParaRPr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12937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47B309B-B88A-E2E3-04A4-51E534E11C79}"/>
              </a:ext>
            </a:extLst>
          </p:cNvPr>
          <p:cNvSpPr>
            <a:spLocks noChangeArrowheads="1"/>
          </p:cNvSpPr>
          <p:nvPr/>
        </p:nvSpPr>
        <p:spPr bwMode="auto">
          <a:xfrm>
            <a:off x="637309"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テキスト ボックス 7">
            <a:extLst>
              <a:ext uri="{FF2B5EF4-FFF2-40B4-BE49-F238E27FC236}">
                <a16:creationId xmlns:a16="http://schemas.microsoft.com/office/drawing/2014/main" id="{5BCE9F80-9172-5525-2496-513A14F1C4DD}"/>
              </a:ext>
            </a:extLst>
          </p:cNvPr>
          <p:cNvSpPr txBox="1"/>
          <p:nvPr/>
        </p:nvSpPr>
        <p:spPr>
          <a:xfrm>
            <a:off x="637309" y="1998618"/>
            <a:ext cx="5636491" cy="575992"/>
          </a:xfrm>
          <a:prstGeom prst="rect">
            <a:avLst/>
          </a:prstGeom>
          <a:noFill/>
        </p:spPr>
        <p:txBody>
          <a:bodyPr wrap="square">
            <a:spAutoFit/>
          </a:bodyPr>
          <a:lstStyle/>
          <a:p>
            <a:pPr>
              <a:lnSpc>
                <a:spcPct val="150000"/>
              </a:lnSpc>
            </a:pPr>
            <a:r>
              <a:rPr lang="ja-JP" altLang="en-US" sz="1100" b="1" i="0" u="none" strike="noStrike" baseline="0" dirty="0">
                <a:solidFill>
                  <a:srgbClr val="000000"/>
                </a:solidFill>
                <a:latin typeface="メイリオ" panose="020B0604030504040204" pitchFamily="50" charset="-128"/>
                <a:ea typeface="メイリオ" panose="020B0604030504040204" pitchFamily="50" charset="-128"/>
              </a:rPr>
              <a:t>「伊勢崎佐波地域退院調整ルールの手引き」は、在宅医療介護連携センターいせさき・たまむらのホームページからダウンロードすることができます。</a:t>
            </a:r>
            <a:endParaRPr lang="ja-JP" altLang="en-US"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7569772-23A4-4D8E-CA7C-D3FA81B527C0}"/>
              </a:ext>
            </a:extLst>
          </p:cNvPr>
          <p:cNvSpPr txBox="1"/>
          <p:nvPr/>
        </p:nvSpPr>
        <p:spPr>
          <a:xfrm>
            <a:off x="1206500" y="3604397"/>
            <a:ext cx="4108450" cy="3970318"/>
          </a:xfrm>
          <a:prstGeom prst="rect">
            <a:avLst/>
          </a:prstGeom>
          <a:noFill/>
        </p:spPr>
        <p:txBody>
          <a:bodyPr wrap="square">
            <a:spAutoFit/>
          </a:bodyPr>
          <a:lstStyle/>
          <a:p>
            <a:r>
              <a:rPr lang="zh-TW" altLang="en-US" sz="1200" i="0" u="none" strike="noStrike" baseline="0" dirty="0">
                <a:solidFill>
                  <a:srgbClr val="000000"/>
                </a:solidFill>
                <a:latin typeface="メイリオ" panose="020B0604030504040204" pitchFamily="50" charset="-128"/>
                <a:ea typeface="メイリオ" panose="020B0604030504040204" pitchFamily="50" charset="-128"/>
              </a:rPr>
              <a:t>群馬県伊勢崎保健福祉事務所</a:t>
            </a:r>
            <a:endParaRPr lang="en-US" altLang="zh-TW" sz="1200" i="0" u="none" strike="noStrike" baseline="0" dirty="0">
              <a:solidFill>
                <a:srgbClr val="000000"/>
              </a:solidFill>
              <a:latin typeface="メイリオ" panose="020B0604030504040204" pitchFamily="50" charset="-128"/>
              <a:ea typeface="メイリオ" panose="020B0604030504040204" pitchFamily="50" charset="-128"/>
            </a:endParaRPr>
          </a:p>
          <a:p>
            <a:endParaRPr lang="zh-TW" altLang="en-US" sz="1200" i="0" u="none" strike="noStrike" baseline="0" dirty="0">
              <a:solidFill>
                <a:srgbClr val="000000"/>
              </a:solidFill>
              <a:latin typeface="メイリオ" panose="020B0604030504040204" pitchFamily="50" charset="-128"/>
              <a:ea typeface="メイリオ" panose="020B0604030504040204" pitchFamily="50" charset="-128"/>
            </a:endParaRPr>
          </a:p>
          <a:p>
            <a:r>
              <a:rPr lang="ja-JP" altLang="en-US" sz="1200" i="0" u="none" strike="noStrike" baseline="0" dirty="0">
                <a:solidFill>
                  <a:srgbClr val="000000"/>
                </a:solidFill>
                <a:latin typeface="メイリオ" panose="020B0604030504040204" pitchFamily="50" charset="-128"/>
                <a:ea typeface="メイリオ" panose="020B0604030504040204" pitchFamily="50" charset="-128"/>
              </a:rPr>
              <a:t>伊勢崎市</a:t>
            </a:r>
            <a:endParaRPr lang="en-US" altLang="ja-JP" sz="1200" i="0" u="none" strike="noStrike" baseline="0" dirty="0">
              <a:solidFill>
                <a:srgbClr val="000000"/>
              </a:solidFill>
              <a:latin typeface="メイリオ" panose="020B0604030504040204" pitchFamily="50" charset="-128"/>
              <a:ea typeface="メイリオ" panose="020B0604030504040204" pitchFamily="50" charset="-128"/>
            </a:endParaRPr>
          </a:p>
          <a:p>
            <a:endParaRPr lang="ja-JP" altLang="en-US" sz="1200" i="0" u="none" strike="noStrike" baseline="0" dirty="0">
              <a:solidFill>
                <a:srgbClr val="000000"/>
              </a:solidFill>
              <a:latin typeface="メイリオ" panose="020B0604030504040204" pitchFamily="50" charset="-128"/>
              <a:ea typeface="メイリオ" panose="020B0604030504040204" pitchFamily="50" charset="-128"/>
            </a:endParaRPr>
          </a:p>
          <a:p>
            <a:r>
              <a:rPr lang="ja-JP" altLang="en-US" sz="1200" i="0" u="none" strike="noStrike" baseline="0" dirty="0">
                <a:solidFill>
                  <a:srgbClr val="000000"/>
                </a:solidFill>
                <a:latin typeface="メイリオ" panose="020B0604030504040204" pitchFamily="50" charset="-128"/>
                <a:ea typeface="メイリオ" panose="020B0604030504040204" pitchFamily="50" charset="-128"/>
              </a:rPr>
              <a:t>玉村町</a:t>
            </a:r>
          </a:p>
          <a:p>
            <a:endParaRPr lang="en-US" altLang="ja-JP" sz="1200" i="0" u="none" strike="noStrike" baseline="0" dirty="0">
              <a:solidFill>
                <a:srgbClr val="000000"/>
              </a:solidFill>
              <a:latin typeface="メイリオ" panose="020B0604030504040204" pitchFamily="50" charset="-128"/>
              <a:ea typeface="メイリオ" panose="020B0604030504040204" pitchFamily="50" charset="-128"/>
            </a:endParaRPr>
          </a:p>
          <a:p>
            <a:r>
              <a:rPr lang="ja-JP" altLang="en-US" sz="1200" i="0" u="none" strike="noStrike" baseline="0" dirty="0">
                <a:solidFill>
                  <a:srgbClr val="000000"/>
                </a:solidFill>
                <a:latin typeface="メイリオ" panose="020B0604030504040204" pitchFamily="50" charset="-128"/>
                <a:ea typeface="メイリオ" panose="020B0604030504040204" pitchFamily="50" charset="-128"/>
              </a:rPr>
              <a:t>初版平成</a:t>
            </a:r>
            <a:r>
              <a:rPr lang="en-US" altLang="ja-JP" sz="1200" i="0" u="none" strike="noStrike" baseline="0" dirty="0">
                <a:solidFill>
                  <a:srgbClr val="000000"/>
                </a:solidFill>
                <a:latin typeface="メイリオ" panose="020B0604030504040204" pitchFamily="50" charset="-128"/>
                <a:ea typeface="メイリオ" panose="020B0604030504040204" pitchFamily="50" charset="-128"/>
              </a:rPr>
              <a:t>30</a:t>
            </a:r>
            <a:r>
              <a:rPr lang="ja-JP" altLang="en-US" sz="1200" i="0" u="none" strike="noStrike" baseline="0" dirty="0">
                <a:solidFill>
                  <a:srgbClr val="000000"/>
                </a:solidFill>
                <a:latin typeface="メイリオ" panose="020B0604030504040204" pitchFamily="50" charset="-128"/>
                <a:ea typeface="メイリオ" panose="020B0604030504040204" pitchFamily="50" charset="-128"/>
              </a:rPr>
              <a:t>年</a:t>
            </a:r>
            <a:r>
              <a:rPr lang="en-US" altLang="ja-JP" sz="1200" i="0" u="none" strike="noStrike" baseline="0" dirty="0">
                <a:solidFill>
                  <a:srgbClr val="000000"/>
                </a:solidFill>
                <a:latin typeface="メイリオ" panose="020B0604030504040204" pitchFamily="50" charset="-128"/>
                <a:ea typeface="メイリオ" panose="020B0604030504040204" pitchFamily="50" charset="-128"/>
              </a:rPr>
              <a:t>2</a:t>
            </a:r>
            <a:r>
              <a:rPr lang="ja-JP" altLang="en-US" sz="1200" i="0" u="none" strike="noStrike" baseline="0" dirty="0">
                <a:solidFill>
                  <a:srgbClr val="000000"/>
                </a:solidFill>
                <a:latin typeface="メイリオ" panose="020B0604030504040204" pitchFamily="50" charset="-128"/>
                <a:ea typeface="メイリオ" panose="020B0604030504040204" pitchFamily="50" charset="-128"/>
              </a:rPr>
              <a:t>月</a:t>
            </a:r>
            <a:endParaRPr lang="en-US" altLang="ja-JP" sz="1200" i="0" u="none" strike="noStrike" baseline="0" dirty="0">
              <a:solidFill>
                <a:srgbClr val="000000"/>
              </a:solidFill>
              <a:latin typeface="メイリオ" panose="020B0604030504040204" pitchFamily="50" charset="-128"/>
              <a:ea typeface="メイリオ" panose="020B0604030504040204" pitchFamily="50" charset="-128"/>
            </a:endParaRPr>
          </a:p>
          <a:p>
            <a:endParaRPr lang="ja-JP" altLang="en-US" sz="1200" i="0" u="none" strike="noStrike" baseline="0" dirty="0">
              <a:solidFill>
                <a:srgbClr val="000000"/>
              </a:solidFill>
              <a:latin typeface="メイリオ" panose="020B0604030504040204" pitchFamily="50" charset="-128"/>
              <a:ea typeface="メイリオ" panose="020B0604030504040204" pitchFamily="50" charset="-128"/>
            </a:endParaRPr>
          </a:p>
          <a:p>
            <a:r>
              <a:rPr lang="ja-JP" altLang="en-US" sz="1200" i="0" u="none" strike="noStrike" baseline="0" dirty="0">
                <a:solidFill>
                  <a:srgbClr val="000000"/>
                </a:solidFill>
                <a:latin typeface="メイリオ" panose="020B0604030504040204" pitchFamily="50" charset="-128"/>
                <a:ea typeface="メイリオ" panose="020B0604030504040204" pitchFamily="50" charset="-128"/>
              </a:rPr>
              <a:t>改定令和</a:t>
            </a:r>
            <a:r>
              <a:rPr lang="en-US" altLang="ja-JP" sz="1200" i="0" u="none" strike="noStrike" baseline="0" dirty="0">
                <a:solidFill>
                  <a:srgbClr val="000000"/>
                </a:solidFill>
                <a:latin typeface="メイリオ" panose="020B0604030504040204" pitchFamily="50" charset="-128"/>
                <a:ea typeface="メイリオ" panose="020B0604030504040204" pitchFamily="50" charset="-128"/>
              </a:rPr>
              <a:t>3</a:t>
            </a:r>
            <a:r>
              <a:rPr lang="ja-JP" altLang="en-US" sz="1200" i="0" u="none" strike="noStrike" baseline="0" dirty="0">
                <a:solidFill>
                  <a:srgbClr val="000000"/>
                </a:solidFill>
                <a:latin typeface="メイリオ" panose="020B0604030504040204" pitchFamily="50" charset="-128"/>
                <a:ea typeface="メイリオ" panose="020B0604030504040204" pitchFamily="50" charset="-128"/>
              </a:rPr>
              <a:t>年</a:t>
            </a:r>
            <a:r>
              <a:rPr lang="en-US" altLang="ja-JP" sz="1200" i="0" u="none" strike="noStrike" baseline="0" dirty="0">
                <a:solidFill>
                  <a:srgbClr val="000000"/>
                </a:solidFill>
                <a:latin typeface="メイリオ" panose="020B0604030504040204" pitchFamily="50" charset="-128"/>
                <a:ea typeface="メイリオ" panose="020B0604030504040204" pitchFamily="50" charset="-128"/>
              </a:rPr>
              <a:t>4</a:t>
            </a:r>
            <a:r>
              <a:rPr lang="ja-JP" altLang="en-US" sz="1200" i="0" u="none" strike="noStrike" baseline="0" dirty="0">
                <a:solidFill>
                  <a:srgbClr val="000000"/>
                </a:solidFill>
                <a:latin typeface="メイリオ" panose="020B0604030504040204" pitchFamily="50" charset="-128"/>
                <a:ea typeface="メイリオ" panose="020B0604030504040204" pitchFamily="50" charset="-128"/>
              </a:rPr>
              <a:t>月</a:t>
            </a:r>
            <a:endParaRPr lang="en-US" altLang="ja-JP" sz="1200" i="0" u="none" strike="noStrike" baseline="0" dirty="0">
              <a:solidFill>
                <a:srgbClr val="000000"/>
              </a:solidFill>
              <a:latin typeface="メイリオ" panose="020B0604030504040204" pitchFamily="50" charset="-128"/>
              <a:ea typeface="メイリオ" panose="020B0604030504040204" pitchFamily="50" charset="-128"/>
            </a:endParaRPr>
          </a:p>
          <a:p>
            <a:endParaRPr lang="ja-JP" altLang="en-US" sz="1200" i="0" u="none" strike="noStrike" baseline="0" dirty="0">
              <a:solidFill>
                <a:srgbClr val="000000"/>
              </a:solidFill>
              <a:latin typeface="メイリオ" panose="020B0604030504040204" pitchFamily="50" charset="-128"/>
              <a:ea typeface="メイリオ" panose="020B0604030504040204" pitchFamily="50" charset="-128"/>
            </a:endParaRPr>
          </a:p>
          <a:p>
            <a:r>
              <a:rPr lang="en-US" altLang="ja-JP" sz="1200" i="0" u="none" strike="noStrike" baseline="0" dirty="0">
                <a:solidFill>
                  <a:srgbClr val="000000"/>
                </a:solidFill>
                <a:latin typeface="メイリオ" panose="020B0604030504040204" pitchFamily="50" charset="-128"/>
                <a:ea typeface="メイリオ" panose="020B0604030504040204" pitchFamily="50" charset="-128"/>
              </a:rPr>
              <a:t>【</a:t>
            </a:r>
            <a:r>
              <a:rPr lang="ja-JP" altLang="en-US" sz="1200" i="0" u="none" strike="noStrike" baseline="0" dirty="0">
                <a:solidFill>
                  <a:srgbClr val="000000"/>
                </a:solidFill>
                <a:latin typeface="メイリオ" panose="020B0604030504040204" pitchFamily="50" charset="-128"/>
                <a:ea typeface="メイリオ" panose="020B0604030504040204" pitchFamily="50" charset="-128"/>
              </a:rPr>
              <a:t>お問合せ</a:t>
            </a:r>
            <a:r>
              <a:rPr lang="en-US" altLang="ja-JP" sz="1200" i="0" u="none" strike="noStrike" baseline="0" dirty="0">
                <a:solidFill>
                  <a:srgbClr val="000000"/>
                </a:solidFill>
                <a:latin typeface="メイリオ" panose="020B0604030504040204" pitchFamily="50" charset="-128"/>
                <a:ea typeface="メイリオ" panose="020B0604030504040204" pitchFamily="50" charset="-128"/>
              </a:rPr>
              <a:t>】</a:t>
            </a:r>
          </a:p>
          <a:p>
            <a:endParaRPr lang="en-US" altLang="ja-JP" sz="1200" i="0" u="none" strike="noStrike" baseline="0" dirty="0">
              <a:solidFill>
                <a:srgbClr val="000000"/>
              </a:solidFill>
              <a:latin typeface="メイリオ" panose="020B0604030504040204" pitchFamily="50" charset="-128"/>
              <a:ea typeface="メイリオ" panose="020B0604030504040204" pitchFamily="50" charset="-128"/>
            </a:endParaRPr>
          </a:p>
          <a:p>
            <a:r>
              <a:rPr lang="ja-JP" altLang="en-US" sz="1200" i="0" u="none" strike="noStrike" baseline="0" dirty="0">
                <a:solidFill>
                  <a:srgbClr val="000000"/>
                </a:solidFill>
                <a:latin typeface="メイリオ" panose="020B0604030504040204" pitchFamily="50" charset="-128"/>
                <a:ea typeface="メイリオ" panose="020B0604030504040204" pitchFamily="50" charset="-128"/>
              </a:rPr>
              <a:t>在宅医療介護連携センターいせさき・たまむら</a:t>
            </a:r>
          </a:p>
          <a:p>
            <a:r>
              <a:rPr lang="zh-TW" altLang="en-US" sz="1200" i="0" u="none" strike="noStrike" baseline="0" dirty="0">
                <a:solidFill>
                  <a:srgbClr val="000000"/>
                </a:solidFill>
                <a:latin typeface="メイリオ" panose="020B0604030504040204" pitchFamily="50" charset="-128"/>
                <a:ea typeface="メイリオ" panose="020B0604030504040204" pitchFamily="50" charset="-128"/>
              </a:rPr>
              <a:t>〒３７２－００２４伊勢崎市下植木町４８１</a:t>
            </a:r>
          </a:p>
          <a:p>
            <a:r>
              <a:rPr lang="ja-JP" altLang="en-US" sz="1200" i="0" u="none" strike="noStrike" baseline="0" dirty="0">
                <a:solidFill>
                  <a:srgbClr val="000000"/>
                </a:solidFill>
                <a:latin typeface="メイリオ" panose="020B0604030504040204" pitchFamily="50" charset="-128"/>
                <a:ea typeface="メイリオ" panose="020B0604030504040204" pitchFamily="50" charset="-128"/>
              </a:rPr>
              <a:t>ＴＥＬ：０２７０－７５－５１１１</a:t>
            </a:r>
          </a:p>
          <a:p>
            <a:r>
              <a:rPr lang="ja-JP" altLang="en-US" sz="1200" i="0" u="none" strike="noStrike" baseline="0" dirty="0">
                <a:solidFill>
                  <a:srgbClr val="000000"/>
                </a:solidFill>
                <a:latin typeface="メイリオ" panose="020B0604030504040204" pitchFamily="50" charset="-128"/>
                <a:ea typeface="メイリオ" panose="020B0604030504040204" pitchFamily="50" charset="-128"/>
              </a:rPr>
              <a:t>ＦＡＸ：０２７０－７５－５１１２</a:t>
            </a:r>
          </a:p>
          <a:p>
            <a:r>
              <a:rPr lang="en-US" altLang="ja-JP" sz="1200" i="0" u="none" strike="noStrike" baseline="0" dirty="0">
                <a:solidFill>
                  <a:srgbClr val="000000"/>
                </a:solidFill>
                <a:latin typeface="メイリオ" panose="020B0604030504040204" pitchFamily="50" charset="-128"/>
                <a:ea typeface="メイリオ" panose="020B0604030504040204" pitchFamily="50" charset="-128"/>
              </a:rPr>
              <a:t>e-mail</a:t>
            </a:r>
            <a:r>
              <a:rPr lang="ja-JP" altLang="en-US" sz="1200" i="0" u="none" strike="noStrike" baseline="0" dirty="0">
                <a:solidFill>
                  <a:srgbClr val="000000"/>
                </a:solidFill>
                <a:latin typeface="メイリオ" panose="020B0604030504040204" pitchFamily="50" charset="-128"/>
                <a:ea typeface="メイリオ" panose="020B0604030504040204" pitchFamily="50" charset="-128"/>
              </a:rPr>
              <a:t>：</a:t>
            </a:r>
            <a:r>
              <a:rPr lang="en-US" altLang="ja-JP" sz="1600" i="0" u="none" strike="noStrike" baseline="0" dirty="0">
                <a:solidFill>
                  <a:srgbClr val="000000"/>
                </a:solidFill>
                <a:latin typeface="メイリオ" panose="020B0604030504040204" pitchFamily="50" charset="-128"/>
                <a:ea typeface="メイリオ" panose="020B0604030504040204" pitchFamily="50" charset="-128"/>
              </a:rPr>
              <a:t>za-renkei@isesa-med.or.jp</a:t>
            </a:r>
          </a:p>
          <a:p>
            <a:r>
              <a:rPr lang="ja-JP" altLang="en-US" sz="1200" i="0" u="none" strike="noStrike" baseline="0" dirty="0">
                <a:solidFill>
                  <a:srgbClr val="000000"/>
                </a:solidFill>
                <a:latin typeface="メイリオ" panose="020B0604030504040204" pitchFamily="50" charset="-128"/>
                <a:ea typeface="メイリオ" panose="020B0604030504040204" pitchFamily="50" charset="-128"/>
              </a:rPr>
              <a:t>ＨＰ：</a:t>
            </a:r>
            <a:r>
              <a:rPr lang="en-US" altLang="ja-JP" sz="1200" i="0" u="none" strike="noStrike" baseline="0" dirty="0">
                <a:solidFill>
                  <a:srgbClr val="000000"/>
                </a:solidFill>
                <a:latin typeface="メイリオ" panose="020B0604030504040204" pitchFamily="50" charset="-128"/>
                <a:ea typeface="メイリオ" panose="020B0604030504040204" pitchFamily="50" charset="-128"/>
              </a:rPr>
              <a:t>http://isesakisawa.gunma.med.or.jp/isetama/index.html</a:t>
            </a:r>
            <a:r>
              <a:rPr lang="en-US" altLang="ja-JP" sz="1050" i="0" u="none" strike="noStrike" baseline="0" dirty="0">
                <a:solidFill>
                  <a:srgbClr val="000000"/>
                </a:solidFill>
                <a:latin typeface="メイリオ" panose="020B0604030504040204" pitchFamily="50" charset="-128"/>
                <a:ea typeface="メイリオ" panose="020B0604030504040204" pitchFamily="50" charset="-128"/>
              </a:rPr>
              <a:t>http://isesakisawa.gunma.med.or.jp/isetama</a:t>
            </a:r>
            <a:endParaRPr lang="ja-JP" altLang="en-US" sz="2000" dirty="0">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95054E2F-EF5C-6607-45E8-8AB465E0A287}"/>
              </a:ext>
            </a:extLst>
          </p:cNvPr>
          <p:cNvSpPr/>
          <p:nvPr/>
        </p:nvSpPr>
        <p:spPr>
          <a:xfrm>
            <a:off x="1104900" y="3314700"/>
            <a:ext cx="4343400" cy="4318000"/>
          </a:xfrm>
          <a:prstGeom prst="roundRect">
            <a:avLst>
              <a:gd name="adj" fmla="val 8138"/>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2408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B549F6FD-69C2-B1C2-B8D7-45002D035188}"/>
              </a:ext>
            </a:extLst>
          </p:cNvPr>
          <p:cNvGraphicFramePr>
            <a:graphicFrameLocks noGrp="1"/>
          </p:cNvGraphicFramePr>
          <p:nvPr>
            <p:extLst>
              <p:ext uri="{D42A27DB-BD31-4B8C-83A1-F6EECF244321}">
                <p14:modId xmlns:p14="http://schemas.microsoft.com/office/powerpoint/2010/main" val="3998416055"/>
              </p:ext>
            </p:extLst>
          </p:nvPr>
        </p:nvGraphicFramePr>
        <p:xfrm>
          <a:off x="471487" y="3699362"/>
          <a:ext cx="5915025" cy="5538823"/>
        </p:xfrm>
        <a:graphic>
          <a:graphicData uri="http://schemas.openxmlformats.org/drawingml/2006/table">
            <a:tbl>
              <a:tblPr/>
              <a:tblGrid>
                <a:gridCol w="197350">
                  <a:extLst>
                    <a:ext uri="{9D8B030D-6E8A-4147-A177-3AD203B41FA5}">
                      <a16:colId xmlns:a16="http://schemas.microsoft.com/office/drawing/2014/main" val="709584144"/>
                    </a:ext>
                  </a:extLst>
                </a:gridCol>
                <a:gridCol w="1140246">
                  <a:extLst>
                    <a:ext uri="{9D8B030D-6E8A-4147-A177-3AD203B41FA5}">
                      <a16:colId xmlns:a16="http://schemas.microsoft.com/office/drawing/2014/main" val="2162156149"/>
                    </a:ext>
                  </a:extLst>
                </a:gridCol>
                <a:gridCol w="1041571">
                  <a:extLst>
                    <a:ext uri="{9D8B030D-6E8A-4147-A177-3AD203B41FA5}">
                      <a16:colId xmlns:a16="http://schemas.microsoft.com/office/drawing/2014/main" val="3456019814"/>
                    </a:ext>
                  </a:extLst>
                </a:gridCol>
                <a:gridCol w="394700">
                  <a:extLst>
                    <a:ext uri="{9D8B030D-6E8A-4147-A177-3AD203B41FA5}">
                      <a16:colId xmlns:a16="http://schemas.microsoft.com/office/drawing/2014/main" val="2292360157"/>
                    </a:ext>
                  </a:extLst>
                </a:gridCol>
                <a:gridCol w="394700">
                  <a:extLst>
                    <a:ext uri="{9D8B030D-6E8A-4147-A177-3AD203B41FA5}">
                      <a16:colId xmlns:a16="http://schemas.microsoft.com/office/drawing/2014/main" val="2854633414"/>
                    </a:ext>
                  </a:extLst>
                </a:gridCol>
                <a:gridCol w="748287">
                  <a:extLst>
                    <a:ext uri="{9D8B030D-6E8A-4147-A177-3AD203B41FA5}">
                      <a16:colId xmlns:a16="http://schemas.microsoft.com/office/drawing/2014/main" val="2098126596"/>
                    </a:ext>
                  </a:extLst>
                </a:gridCol>
                <a:gridCol w="583828">
                  <a:extLst>
                    <a:ext uri="{9D8B030D-6E8A-4147-A177-3AD203B41FA5}">
                      <a16:colId xmlns:a16="http://schemas.microsoft.com/office/drawing/2014/main" val="3789588404"/>
                    </a:ext>
                  </a:extLst>
                </a:gridCol>
                <a:gridCol w="559159">
                  <a:extLst>
                    <a:ext uri="{9D8B030D-6E8A-4147-A177-3AD203B41FA5}">
                      <a16:colId xmlns:a16="http://schemas.microsoft.com/office/drawing/2014/main" val="2895478214"/>
                    </a:ext>
                  </a:extLst>
                </a:gridCol>
                <a:gridCol w="427592">
                  <a:extLst>
                    <a:ext uri="{9D8B030D-6E8A-4147-A177-3AD203B41FA5}">
                      <a16:colId xmlns:a16="http://schemas.microsoft.com/office/drawing/2014/main" val="4275543312"/>
                    </a:ext>
                  </a:extLst>
                </a:gridCol>
                <a:gridCol w="427592">
                  <a:extLst>
                    <a:ext uri="{9D8B030D-6E8A-4147-A177-3AD203B41FA5}">
                      <a16:colId xmlns:a16="http://schemas.microsoft.com/office/drawing/2014/main" val="347521036"/>
                    </a:ext>
                  </a:extLst>
                </a:gridCol>
              </a:tblGrid>
              <a:tr h="205764">
                <a:tc gridSpan="7">
                  <a:txBody>
                    <a:bodyPr/>
                    <a:lstStyle/>
                    <a:p>
                      <a:pPr algn="l" fontAlgn="ctr"/>
                      <a:r>
                        <a:rPr lang="en-US" altLang="ja-JP" sz="10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1000" b="1" i="0" u="none" strike="noStrike">
                          <a:solidFill>
                            <a:srgbClr val="000000"/>
                          </a:solidFill>
                          <a:effectLst/>
                          <a:latin typeface="メイリオ" panose="020B0604030504040204" pitchFamily="50" charset="-128"/>
                          <a:ea typeface="メイリオ" panose="020B0604030504040204" pitchFamily="50" charset="-128"/>
                        </a:rPr>
                        <a:t>北・三郷圏域</a:t>
                      </a:r>
                      <a:r>
                        <a:rPr lang="en-US" altLang="ja-JP" sz="1000" b="1" i="0" u="none" strike="noStrike">
                          <a:solidFill>
                            <a:srgbClr val="000000"/>
                          </a:solidFill>
                          <a:effectLst/>
                          <a:latin typeface="メイリオ" panose="020B0604030504040204" pitchFamily="50" charset="-128"/>
                          <a:ea typeface="メイリオ" panose="020B0604030504040204" pitchFamily="50" charset="-128"/>
                        </a:rPr>
                        <a:t>】</a:t>
                      </a:r>
                    </a:p>
                  </a:txBody>
                  <a:tcPr marL="8231" marR="8231" marT="8231"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r" fontAlgn="b"/>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令和</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7</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年</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８</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月</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1</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日現在</a:t>
                      </a:r>
                    </a:p>
                  </a:txBody>
                  <a:tcPr marL="8231" marR="8231" marT="8231"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3875302"/>
                  </a:ext>
                </a:extLst>
              </a:tr>
              <a:tr h="296300">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事　業　所　名</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所在地（伊勢崎市）</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電話番号</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600" b="1" i="0" u="none" strike="noStrike">
                          <a:solidFill>
                            <a:srgbClr val="000000"/>
                          </a:solidFill>
                          <a:effectLst/>
                          <a:latin typeface="メイリオ" panose="020B0604030504040204" pitchFamily="50" charset="-128"/>
                          <a:ea typeface="メイリオ" panose="020B0604030504040204" pitchFamily="50" charset="-128"/>
                        </a:rPr>
                        <a:t>FAX</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番号</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営業日</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時間外対応</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要支援の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受入可否</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ホーム</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ページ</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7889388"/>
                  </a:ext>
                </a:extLst>
              </a:tr>
              <a:tr h="296300">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居宅介護支援事業所みはら</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highlight>
                            <a:srgbClr val="FFFFFF"/>
                          </a:highlight>
                          <a:latin typeface="メイリオ" panose="020B0604030504040204" pitchFamily="50" charset="-128"/>
                          <a:ea typeface="メイリオ" panose="020B0604030504040204" pitchFamily="50" charset="-128"/>
                        </a:rPr>
                        <a:t>　大手町１－１</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20-1551</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25-0430</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　～　土</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8381541"/>
                  </a:ext>
                </a:extLst>
              </a:tr>
              <a:tr h="296300">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ケアプランセンタージル</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highlight>
                            <a:srgbClr val="FFFFFF"/>
                          </a:highlight>
                          <a:latin typeface="メイリオ" panose="020B0604030504040204" pitchFamily="50" charset="-128"/>
                          <a:ea typeface="メイリオ" panose="020B0604030504040204" pitchFamily="50" charset="-128"/>
                        </a:rPr>
                        <a:t>　喜多町９番地４</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75-5593</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75-5592</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　～　金</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9451185"/>
                  </a:ext>
                </a:extLst>
              </a:tr>
              <a:tr h="296300">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ケアプランセンター銘仙</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highlight>
                            <a:srgbClr val="FFFFFF"/>
                          </a:highlight>
                          <a:latin typeface="メイリオ" panose="020B0604030504040204" pitchFamily="50" charset="-128"/>
                          <a:ea typeface="メイリオ" panose="020B0604030504040204" pitchFamily="50" charset="-128"/>
                        </a:rPr>
                        <a:t>　</a:t>
                      </a:r>
                      <a:r>
                        <a:rPr lang="zh-CN" altLang="en-US" sz="600" b="1" i="0" u="none" strike="noStrike" dirty="0">
                          <a:solidFill>
                            <a:srgbClr val="000000"/>
                          </a:solidFill>
                          <a:effectLst/>
                          <a:highlight>
                            <a:srgbClr val="FFFFFF"/>
                          </a:highlight>
                          <a:latin typeface="メイリオ" panose="020B0604030504040204" pitchFamily="50" charset="-128"/>
                          <a:ea typeface="メイリオ" panose="020B0604030504040204" pitchFamily="50" charset="-128"/>
                        </a:rPr>
                        <a:t>寿町１５５番地３</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30-5122</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30-5161</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　～　土</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17:30</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246646"/>
                  </a:ext>
                </a:extLst>
              </a:tr>
              <a:tr h="349736">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4</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ケアプランセンターこまち</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highlight>
                            <a:srgbClr val="FFFFFF"/>
                          </a:highlight>
                          <a:latin typeface="メイリオ" panose="020B0604030504040204" pitchFamily="50" charset="-128"/>
                          <a:ea typeface="メイリオ" panose="020B0604030504040204" pitchFamily="50" charset="-128"/>
                        </a:rPr>
                        <a:t>　西田町７０－１　</a:t>
                      </a:r>
                      <a:br>
                        <a:rPr lang="ja-JP" altLang="en-US" sz="600" b="1" i="0" u="none" strike="noStrike" dirty="0">
                          <a:solidFill>
                            <a:srgbClr val="000000"/>
                          </a:solidFill>
                          <a:effectLst/>
                          <a:highlight>
                            <a:srgbClr val="FFFFFF"/>
                          </a:highlight>
                          <a:latin typeface="メイリオ" panose="020B0604030504040204" pitchFamily="50" charset="-128"/>
                          <a:ea typeface="メイリオ" panose="020B0604030504040204" pitchFamily="50" charset="-128"/>
                        </a:rPr>
                      </a:br>
                      <a:endParaRPr lang="en-US" altLang="ja-JP" sz="600" b="1" i="0" u="none" strike="noStrike" dirty="0">
                        <a:solidFill>
                          <a:srgbClr val="000000"/>
                        </a:solidFill>
                        <a:effectLst/>
                        <a:highlight>
                          <a:srgbClr val="FFFFFF"/>
                        </a:highlight>
                        <a:latin typeface="メイリオ" panose="020B0604030504040204" pitchFamily="50" charset="-128"/>
                        <a:ea typeface="メイリオ" panose="020B0604030504040204" pitchFamily="50" charset="-128"/>
                      </a:endParaRPr>
                    </a:p>
                    <a:p>
                      <a:pPr algn="l" fontAlgn="ctr"/>
                      <a:r>
                        <a:rPr lang="ja-JP" altLang="en-US" sz="600" b="1" i="0" u="none" strike="noStrike" dirty="0">
                          <a:solidFill>
                            <a:srgbClr val="000000"/>
                          </a:solidFill>
                          <a:effectLst/>
                          <a:highlight>
                            <a:srgbClr val="FFFFFF"/>
                          </a:highlight>
                          <a:latin typeface="メイリオ" panose="020B0604030504040204" pitchFamily="50" charset="-128"/>
                          <a:ea typeface="メイリオ" panose="020B0604030504040204" pitchFamily="50" charset="-128"/>
                        </a:rPr>
                        <a:t>　　さくらハイツ１０３</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75-3279</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61-5411</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　～　金　</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17:30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　</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5903572"/>
                  </a:ext>
                </a:extLst>
              </a:tr>
              <a:tr h="333375">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5</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400"/>
                        </a:lnSpc>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ケアライフ華蔵寺</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lnSpc>
                          <a:spcPts val="400"/>
                        </a:lnSpc>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highlight>
                            <a:srgbClr val="FFFFFF"/>
                          </a:highlight>
                          <a:latin typeface="メイリオ" panose="020B0604030504040204" pitchFamily="50" charset="-128"/>
                          <a:ea typeface="メイリオ" panose="020B0604030504040204" pitchFamily="50" charset="-128"/>
                        </a:rPr>
                        <a:t>　堤下町７２番地１</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61-5424</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61-5425</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　～　金　</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17:30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　</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〇　</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3923038"/>
                  </a:ext>
                </a:extLst>
              </a:tr>
              <a:tr h="263378">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瑞　花</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highlight>
                            <a:srgbClr val="FFFFFF"/>
                          </a:highlight>
                          <a:latin typeface="メイリオ" panose="020B0604030504040204" pitchFamily="50" charset="-128"/>
                          <a:ea typeface="メイリオ" panose="020B0604030504040204" pitchFamily="50" charset="-128"/>
                        </a:rPr>
                        <a:t>　波志江町７７６番地３</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30-5755</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30-5756</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 火 木 金 土</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第</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4</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週　月～金</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（日曜除く）</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875944"/>
                  </a:ext>
                </a:extLst>
              </a:tr>
              <a:tr h="296300">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ことぶきの郷</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highlight>
                            <a:srgbClr val="FFFFFF"/>
                          </a:highlight>
                          <a:latin typeface="メイリオ" panose="020B0604030504040204" pitchFamily="50" charset="-128"/>
                          <a:ea typeface="メイリオ" panose="020B0604030504040204" pitchFamily="50" charset="-128"/>
                        </a:rPr>
                        <a:t>　波志江町１９７６番地５</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70-4151</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70-4152</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　～　土</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2096414"/>
                  </a:ext>
                </a:extLst>
              </a:tr>
              <a:tr h="296300">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a:t>
                      </a:r>
                      <a:r>
                        <a:rPr lang="en-US" sz="600" b="1" i="0" u="none" strike="noStrike" dirty="0">
                          <a:solidFill>
                            <a:srgbClr val="000000"/>
                          </a:solidFill>
                          <a:effectLst/>
                          <a:latin typeface="メイリオ" panose="020B0604030504040204" pitchFamily="50" charset="-128"/>
                          <a:ea typeface="メイリオ" panose="020B0604030504040204" pitchFamily="50" charset="-128"/>
                        </a:rPr>
                        <a:t>Green Rose</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highlight>
                            <a:srgbClr val="FFFFFF"/>
                          </a:highlight>
                          <a:latin typeface="メイリオ" panose="020B0604030504040204" pitchFamily="50" charset="-128"/>
                          <a:ea typeface="メイリオ" panose="020B0604030504040204" pitchFamily="50" charset="-128"/>
                        </a:rPr>
                        <a:t>　安堀町７８９番地３</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21-6002</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21-1105</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　～　金</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7560144"/>
                  </a:ext>
                </a:extLst>
              </a:tr>
              <a:tr h="296300">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有限会社ケアセンター平成</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highlight>
                            <a:srgbClr val="FFFFFF"/>
                          </a:highlight>
                          <a:latin typeface="メイリオ" panose="020B0604030504040204" pitchFamily="50" charset="-128"/>
                          <a:ea typeface="メイリオ" panose="020B0604030504040204" pitchFamily="50" charset="-128"/>
                        </a:rPr>
                        <a:t>　</a:t>
                      </a:r>
                      <a:r>
                        <a:rPr lang="zh-CN" altLang="en-US" sz="600" b="1" i="0" u="none" strike="noStrike" dirty="0">
                          <a:solidFill>
                            <a:srgbClr val="000000"/>
                          </a:solidFill>
                          <a:effectLst/>
                          <a:highlight>
                            <a:srgbClr val="FFFFFF"/>
                          </a:highlight>
                          <a:latin typeface="メイリオ" panose="020B0604030504040204" pitchFamily="50" charset="-128"/>
                          <a:ea typeface="メイリオ" panose="020B0604030504040204" pitchFamily="50" charset="-128"/>
                        </a:rPr>
                        <a:t>安堀町甲１６１５番地１号</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23-1164</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23-1197</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　～　金</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18:00</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166173"/>
                  </a:ext>
                </a:extLst>
              </a:tr>
              <a:tr h="296300">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10</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ケアプランセンターみはら</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highlight>
                            <a:srgbClr val="FFFFFF"/>
                          </a:highlight>
                          <a:latin typeface="メイリオ" panose="020B0604030504040204" pitchFamily="50" charset="-128"/>
                          <a:ea typeface="メイリオ" panose="020B0604030504040204" pitchFamily="50" charset="-128"/>
                        </a:rPr>
                        <a:t>　太田町４２７－３</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21-2703</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21-2704</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　～　土</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4507173"/>
                  </a:ext>
                </a:extLst>
              </a:tr>
              <a:tr h="263378">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11</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特別養護老人ホーム愛老園</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highlight>
                            <a:srgbClr val="FFFFFF"/>
                          </a:highlight>
                          <a:latin typeface="メイリオ" panose="020B0604030504040204" pitchFamily="50" charset="-128"/>
                          <a:ea typeface="メイリオ" panose="020B0604030504040204" pitchFamily="50" charset="-128"/>
                        </a:rPr>
                        <a:t>　太田町６８６番地</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23-2277</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23-2092</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　　</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第</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1.2.3.</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日曜以外</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緊急時の連</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絡対応可</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1914736"/>
                  </a:ext>
                </a:extLst>
              </a:tr>
              <a:tr h="113582">
                <a:tc>
                  <a:txBody>
                    <a:bodyPr/>
                    <a:lstStyle/>
                    <a:p>
                      <a:pPr algn="ctr"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29428965"/>
                  </a:ext>
                </a:extLst>
              </a:tr>
              <a:tr h="609061">
                <a:tc>
                  <a:txBody>
                    <a:bodyPr/>
                    <a:lstStyle/>
                    <a:p>
                      <a:pPr algn="ctr" fontAlgn="t">
                        <a:lnSpc>
                          <a:spcPct val="150000"/>
                        </a:lnSpc>
                      </a:pP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a:t>
                      </a:r>
                    </a:p>
                  </a:txBody>
                  <a:tcPr marL="8231" marR="8231" marT="8231" marB="0">
                    <a:lnL>
                      <a:noFill/>
                    </a:lnL>
                    <a:lnR>
                      <a:noFill/>
                    </a:lnR>
                    <a:lnT>
                      <a:noFill/>
                    </a:lnT>
                    <a:lnB>
                      <a:noFill/>
                    </a:lnB>
                    <a:noFill/>
                  </a:tcPr>
                </a:tc>
                <a:tc gridSpan="7">
                  <a:txBody>
                    <a:bodyPr/>
                    <a:lstStyle/>
                    <a:p>
                      <a:pPr algn="l" fontAlgn="t">
                        <a:lnSpc>
                          <a:spcPct val="150000"/>
                        </a:lnSpc>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対応可：原則として営業日以外も対応は可能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（体制が薄い場合や対応可能な曜日を限定する場合あり）</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応相談：緊急対応や営業時間内に事前相談があった場合などは状況により対応可能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　 ：原則として営業時間外は対応していない</a:t>
                      </a:r>
                    </a:p>
                  </a:txBody>
                  <a:tcPr marL="8231" marR="8231" marT="8231" marB="0">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extLst>
                  <a:ext uri="{0D108BD9-81ED-4DB2-BD59-A6C34878D82A}">
                    <a16:rowId xmlns:a16="http://schemas.microsoft.com/office/drawing/2014/main" val="768387327"/>
                  </a:ext>
                </a:extLst>
              </a:tr>
              <a:tr h="205764">
                <a:tc>
                  <a:txBody>
                    <a:bodyPr/>
                    <a:lstStyle/>
                    <a:p>
                      <a:pPr algn="ctr"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extLst>
                  <a:ext uri="{0D108BD9-81ED-4DB2-BD59-A6C34878D82A}">
                    <a16:rowId xmlns:a16="http://schemas.microsoft.com/office/drawing/2014/main" val="1020490763"/>
                  </a:ext>
                </a:extLst>
              </a:tr>
              <a:tr h="205764">
                <a:tc>
                  <a:txBody>
                    <a:bodyPr/>
                    <a:lstStyle/>
                    <a:p>
                      <a:pPr algn="ctr"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extLst>
                  <a:ext uri="{0D108BD9-81ED-4DB2-BD59-A6C34878D82A}">
                    <a16:rowId xmlns:a16="http://schemas.microsoft.com/office/drawing/2014/main" val="1361245770"/>
                  </a:ext>
                </a:extLst>
              </a:tr>
              <a:tr h="205764">
                <a:tc>
                  <a:txBody>
                    <a:bodyPr/>
                    <a:lstStyle/>
                    <a:p>
                      <a:pPr algn="ctr"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extLst>
                  <a:ext uri="{0D108BD9-81ED-4DB2-BD59-A6C34878D82A}">
                    <a16:rowId xmlns:a16="http://schemas.microsoft.com/office/drawing/2014/main" val="1432912870"/>
                  </a:ext>
                </a:extLst>
              </a:tr>
              <a:tr h="205764">
                <a:tc>
                  <a:txBody>
                    <a:bodyPr/>
                    <a:lstStyle/>
                    <a:p>
                      <a:pPr algn="ctr"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tc>
                  <a:txBody>
                    <a:bodyPr/>
                    <a:lstStyle/>
                    <a:p>
                      <a:pPr algn="ctr" fontAlgn="ct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8231" marR="8231" marT="8231" marB="0" anchor="ctr">
                    <a:lnL>
                      <a:noFill/>
                    </a:lnL>
                    <a:lnR>
                      <a:noFill/>
                    </a:lnR>
                    <a:lnT>
                      <a:noFill/>
                    </a:lnT>
                    <a:lnB>
                      <a:noFill/>
                    </a:lnB>
                    <a:noFill/>
                  </a:tcPr>
                </a:tc>
                <a:extLst>
                  <a:ext uri="{0D108BD9-81ED-4DB2-BD59-A6C34878D82A}">
                    <a16:rowId xmlns:a16="http://schemas.microsoft.com/office/drawing/2014/main" val="3984945219"/>
                  </a:ext>
                </a:extLst>
              </a:tr>
              <a:tr h="205764">
                <a:tc gridSpan="10">
                  <a:txBody>
                    <a:bodyPr/>
                    <a:lstStyle/>
                    <a:p>
                      <a:pPr algn="ctr" fontAlgn="ctr"/>
                      <a:r>
                        <a:rPr lang="ja-JP" altLang="en-US" sz="700" b="1" i="0" u="none" strike="noStrike" dirty="0">
                          <a:solidFill>
                            <a:srgbClr val="000000"/>
                          </a:solidFill>
                          <a:effectLst/>
                          <a:latin typeface="游ゴシック" panose="020B0400000000000000" pitchFamily="50" charset="-128"/>
                          <a:ea typeface="游ゴシック" panose="020B0400000000000000" pitchFamily="50" charset="-128"/>
                        </a:rPr>
                        <a:t>－１８ー</a:t>
                      </a:r>
                    </a:p>
                  </a:txBody>
                  <a:tcPr marL="8231" marR="8231" marT="8231"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3065377"/>
                  </a:ext>
                </a:extLst>
              </a:tr>
            </a:tbl>
          </a:graphicData>
        </a:graphic>
      </p:graphicFrame>
      <p:graphicFrame>
        <p:nvGraphicFramePr>
          <p:cNvPr id="9" name="表 8">
            <a:extLst>
              <a:ext uri="{FF2B5EF4-FFF2-40B4-BE49-F238E27FC236}">
                <a16:creationId xmlns:a16="http://schemas.microsoft.com/office/drawing/2014/main" id="{65E7AABF-FA57-9012-CEBD-D2FB581A6027}"/>
              </a:ext>
            </a:extLst>
          </p:cNvPr>
          <p:cNvGraphicFramePr>
            <a:graphicFrameLocks noGrp="1"/>
          </p:cNvGraphicFramePr>
          <p:nvPr>
            <p:extLst>
              <p:ext uri="{D42A27DB-BD31-4B8C-83A1-F6EECF244321}">
                <p14:modId xmlns:p14="http://schemas.microsoft.com/office/powerpoint/2010/main" val="814072592"/>
              </p:ext>
            </p:extLst>
          </p:nvPr>
        </p:nvGraphicFramePr>
        <p:xfrm>
          <a:off x="471487" y="667815"/>
          <a:ext cx="5915025" cy="2247555"/>
        </p:xfrm>
        <a:graphic>
          <a:graphicData uri="http://schemas.openxmlformats.org/drawingml/2006/table">
            <a:tbl>
              <a:tblPr/>
              <a:tblGrid>
                <a:gridCol w="5915025">
                  <a:extLst>
                    <a:ext uri="{9D8B030D-6E8A-4147-A177-3AD203B41FA5}">
                      <a16:colId xmlns:a16="http://schemas.microsoft.com/office/drawing/2014/main" val="186123536"/>
                    </a:ext>
                  </a:extLst>
                </a:gridCol>
              </a:tblGrid>
              <a:tr h="272477">
                <a:tc>
                  <a:txBody>
                    <a:bodyPr/>
                    <a:lstStyle/>
                    <a:p>
                      <a:pPr algn="l" fontAlgn="ctr"/>
                      <a:r>
                        <a:rPr lang="zh-TW" altLang="en-US" sz="1200" b="1" i="0" u="none" strike="noStrike" dirty="0">
                          <a:solidFill>
                            <a:srgbClr val="000000"/>
                          </a:solidFill>
                          <a:effectLst/>
                          <a:latin typeface="メイリオ" panose="020B0604030504040204" pitchFamily="50" charset="-128"/>
                          <a:ea typeface="メイリオ" panose="020B0604030504040204" pitchFamily="50" charset="-128"/>
                        </a:rPr>
                        <a:t>（２）居宅介護支援事業所</a:t>
                      </a:r>
                      <a:endParaRPr lang="en-US" altLang="zh-TW" sz="12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endParaRPr lang="en-US" altLang="zh-TW"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8515" marR="8515" marT="8515" marB="0" anchor="ctr">
                    <a:lnL>
                      <a:noFill/>
                    </a:lnL>
                    <a:lnR>
                      <a:noFill/>
                    </a:lnR>
                    <a:lnT>
                      <a:noFill/>
                    </a:lnT>
                    <a:lnB>
                      <a:noFill/>
                    </a:lnB>
                    <a:noFill/>
                  </a:tcPr>
                </a:tc>
                <a:extLst>
                  <a:ext uri="{0D108BD9-81ED-4DB2-BD59-A6C34878D82A}">
                    <a16:rowId xmlns:a16="http://schemas.microsoft.com/office/drawing/2014/main" val="3080590602"/>
                  </a:ext>
                </a:extLst>
              </a:tr>
              <a:tr h="1873280">
                <a:tc>
                  <a:txBody>
                    <a:bodyPr/>
                    <a:lstStyle/>
                    <a:p>
                      <a:pPr algn="l"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伊勢崎市　　「北・三郷圏域・・・・・・・・・・・・・・・・・１８</a:t>
                      </a:r>
                      <a:b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　　　　　　「南・茂呂圏域・・・・・・・・・・・・・・・・・１９</a:t>
                      </a:r>
                      <a:b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　　　　　　「殖蓮圏域」・・・・・・・・・・・・・・・・・・２０</a:t>
                      </a:r>
                      <a:b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　　　　　　「宮郷圏域」「名和圏域」・・・・・・・・・・・・２１</a:t>
                      </a:r>
                      <a:b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　　　　　　「豊受圏域」「赤堀圏域」・・・・・・・・・・・・２２</a:t>
                      </a:r>
                      <a:b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　　　　　　「東圏域」・・・・・・・・・・・・・・・・・・・２３</a:t>
                      </a:r>
                      <a:b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　　　　　　「境圏域」・・・・・・・・・・・・・・・・・・・２４</a:t>
                      </a:r>
                      <a:b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玉  村  町  　　   ・・・・・・・・・・・・・・・・・・・・・・２５　</a:t>
                      </a:r>
                    </a:p>
                  </a:txBody>
                  <a:tcPr marL="8515" marR="8515" marT="8515" marB="0" anchor="ctr">
                    <a:lnL>
                      <a:noFill/>
                    </a:lnL>
                    <a:lnR>
                      <a:noFill/>
                    </a:lnR>
                    <a:lnT>
                      <a:noFill/>
                    </a:lnT>
                    <a:lnB>
                      <a:noFill/>
                    </a:lnB>
                    <a:noFill/>
                  </a:tcPr>
                </a:tc>
                <a:extLst>
                  <a:ext uri="{0D108BD9-81ED-4DB2-BD59-A6C34878D82A}">
                    <a16:rowId xmlns:a16="http://schemas.microsoft.com/office/drawing/2014/main" val="735351824"/>
                  </a:ext>
                </a:extLst>
              </a:tr>
            </a:tbl>
          </a:graphicData>
        </a:graphic>
      </p:graphicFrame>
      <p:sp>
        <p:nvSpPr>
          <p:cNvPr id="10" name="四角形: 角を丸くする 9">
            <a:extLst>
              <a:ext uri="{FF2B5EF4-FFF2-40B4-BE49-F238E27FC236}">
                <a16:creationId xmlns:a16="http://schemas.microsoft.com/office/drawing/2014/main" id="{C509BB72-35B2-5095-9560-C5D22644DEAB}"/>
              </a:ext>
            </a:extLst>
          </p:cNvPr>
          <p:cNvSpPr/>
          <p:nvPr/>
        </p:nvSpPr>
        <p:spPr>
          <a:xfrm>
            <a:off x="342900" y="1107796"/>
            <a:ext cx="5562600" cy="1803958"/>
          </a:xfrm>
          <a:prstGeom prst="roundRect">
            <a:avLst>
              <a:gd name="adj" fmla="val 9849"/>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189123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518F8A2-A13B-1680-C1A4-7A38133693BA}"/>
              </a:ext>
            </a:extLst>
          </p:cNvPr>
          <p:cNvGraphicFramePr>
            <a:graphicFrameLocks noGrp="1"/>
          </p:cNvGraphicFramePr>
          <p:nvPr>
            <p:extLst>
              <p:ext uri="{D42A27DB-BD31-4B8C-83A1-F6EECF244321}">
                <p14:modId xmlns:p14="http://schemas.microsoft.com/office/powerpoint/2010/main" val="2001800819"/>
              </p:ext>
            </p:extLst>
          </p:nvPr>
        </p:nvGraphicFramePr>
        <p:xfrm>
          <a:off x="403191" y="452434"/>
          <a:ext cx="6051617" cy="8501751"/>
        </p:xfrm>
        <a:graphic>
          <a:graphicData uri="http://schemas.openxmlformats.org/drawingml/2006/table">
            <a:tbl>
              <a:tblPr/>
              <a:tblGrid>
                <a:gridCol w="213085">
                  <a:extLst>
                    <a:ext uri="{9D8B030D-6E8A-4147-A177-3AD203B41FA5}">
                      <a16:colId xmlns:a16="http://schemas.microsoft.com/office/drawing/2014/main" val="289238776"/>
                    </a:ext>
                  </a:extLst>
                </a:gridCol>
                <a:gridCol w="1443297">
                  <a:extLst>
                    <a:ext uri="{9D8B030D-6E8A-4147-A177-3AD203B41FA5}">
                      <a16:colId xmlns:a16="http://schemas.microsoft.com/office/drawing/2014/main" val="98859381"/>
                    </a:ext>
                  </a:extLst>
                </a:gridCol>
                <a:gridCol w="1022809">
                  <a:extLst>
                    <a:ext uri="{9D8B030D-6E8A-4147-A177-3AD203B41FA5}">
                      <a16:colId xmlns:a16="http://schemas.microsoft.com/office/drawing/2014/main" val="3235605665"/>
                    </a:ext>
                  </a:extLst>
                </a:gridCol>
                <a:gridCol w="477310">
                  <a:extLst>
                    <a:ext uri="{9D8B030D-6E8A-4147-A177-3AD203B41FA5}">
                      <a16:colId xmlns:a16="http://schemas.microsoft.com/office/drawing/2014/main" val="3688396812"/>
                    </a:ext>
                  </a:extLst>
                </a:gridCol>
                <a:gridCol w="477310">
                  <a:extLst>
                    <a:ext uri="{9D8B030D-6E8A-4147-A177-3AD203B41FA5}">
                      <a16:colId xmlns:a16="http://schemas.microsoft.com/office/drawing/2014/main" val="1268521444"/>
                    </a:ext>
                  </a:extLst>
                </a:gridCol>
                <a:gridCol w="454582">
                  <a:extLst>
                    <a:ext uri="{9D8B030D-6E8A-4147-A177-3AD203B41FA5}">
                      <a16:colId xmlns:a16="http://schemas.microsoft.com/office/drawing/2014/main" val="57055309"/>
                    </a:ext>
                  </a:extLst>
                </a:gridCol>
                <a:gridCol w="605162">
                  <a:extLst>
                    <a:ext uri="{9D8B030D-6E8A-4147-A177-3AD203B41FA5}">
                      <a16:colId xmlns:a16="http://schemas.microsoft.com/office/drawing/2014/main" val="432594050"/>
                    </a:ext>
                  </a:extLst>
                </a:gridCol>
                <a:gridCol w="556862">
                  <a:extLst>
                    <a:ext uri="{9D8B030D-6E8A-4147-A177-3AD203B41FA5}">
                      <a16:colId xmlns:a16="http://schemas.microsoft.com/office/drawing/2014/main" val="2306668833"/>
                    </a:ext>
                  </a:extLst>
                </a:gridCol>
                <a:gridCol w="400600">
                  <a:extLst>
                    <a:ext uri="{9D8B030D-6E8A-4147-A177-3AD203B41FA5}">
                      <a16:colId xmlns:a16="http://schemas.microsoft.com/office/drawing/2014/main" val="184405888"/>
                    </a:ext>
                  </a:extLst>
                </a:gridCol>
                <a:gridCol w="400600">
                  <a:extLst>
                    <a:ext uri="{9D8B030D-6E8A-4147-A177-3AD203B41FA5}">
                      <a16:colId xmlns:a16="http://schemas.microsoft.com/office/drawing/2014/main" val="7310482"/>
                    </a:ext>
                  </a:extLst>
                </a:gridCol>
              </a:tblGrid>
              <a:tr h="408626">
                <a:tc gridSpan="7">
                  <a:txBody>
                    <a:bodyPr/>
                    <a:lstStyle/>
                    <a:p>
                      <a:pPr algn="l"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100" b="1" i="0" u="none" strike="noStrike" dirty="0">
                          <a:solidFill>
                            <a:srgbClr val="000000"/>
                          </a:solidFill>
                          <a:effectLst/>
                          <a:latin typeface="メイリオ" panose="020B0604030504040204" pitchFamily="50" charset="-128"/>
                          <a:ea typeface="メイリオ" panose="020B0604030504040204" pitchFamily="50" charset="-128"/>
                        </a:rPr>
                        <a:t>　南・茂呂圏域　</a:t>
                      </a: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6499" marR="6499" marT="6499"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r" fontAlgn="b"/>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令和</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7</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年</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8</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月</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1</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日現在</a:t>
                      </a:r>
                    </a:p>
                  </a:txBody>
                  <a:tcPr marL="6499" marR="6499" marT="6499"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347869"/>
                  </a:ext>
                </a:extLst>
              </a:tr>
              <a:tr h="418194">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事業所名</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所在地（伊勢崎市） </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電話番号</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600" b="1" i="0" u="none" strike="noStrike">
                          <a:solidFill>
                            <a:srgbClr val="000000"/>
                          </a:solidFill>
                          <a:effectLst/>
                          <a:latin typeface="メイリオ" panose="020B0604030504040204" pitchFamily="50" charset="-128"/>
                          <a:ea typeface="メイリオ" panose="020B0604030504040204" pitchFamily="50" charset="-128"/>
                        </a:rPr>
                        <a:t>FAX</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番号</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営業日</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外の対応</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要支援の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受入可否</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ホーム</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ページの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有無</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3394508"/>
                  </a:ext>
                </a:extLst>
              </a:tr>
              <a:tr h="418194">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4</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ケアフレンド野田</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緑町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8-2 </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61-7480</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61-7487</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18:00</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4930445"/>
                  </a:ext>
                </a:extLst>
              </a:tr>
              <a:tr h="418194">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伊勢崎市社会福祉協議会伊勢崎事業所</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上泉町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151 </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22-2025</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22-2089</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17:15</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5636532"/>
                  </a:ext>
                </a:extLst>
              </a:tr>
              <a:tr h="418194">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ケアプランセンター晴れるや</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今泉町二丁目</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494</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a:t>
                      </a:r>
                      <a:b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サンシティＣ</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105</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号室</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27-4142</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27-4143</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6124591"/>
                  </a:ext>
                </a:extLst>
              </a:tr>
              <a:tr h="418194">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茂呂居宅介護支援事業所</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北千木町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1126</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40-5106 </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40-5107</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月～土</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521225"/>
                  </a:ext>
                </a:extLst>
              </a:tr>
              <a:tr h="418194">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4</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居宅介護支援ハハコグサ</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北千木町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2021-1</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75-4929</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75-4929</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月～土</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18:00</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186071"/>
                  </a:ext>
                </a:extLst>
              </a:tr>
              <a:tr h="418194">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5</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四つ葉のクローバー南千木</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南千木町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1659-2 </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61-5665 </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61-5666</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ー</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8373273"/>
                  </a:ext>
                </a:extLst>
              </a:tr>
              <a:tr h="418194">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ケアプランセンターふじ</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南千木町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2382-1 </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61-8200 </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61-8201</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月～土</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6044339"/>
                  </a:ext>
                </a:extLst>
              </a:tr>
              <a:tr h="148111">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　</a:t>
                      </a:r>
                    </a:p>
                  </a:txBody>
                  <a:tcPr marL="6499" marR="6499" marT="649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　</a:t>
                      </a:r>
                    </a:p>
                  </a:txBody>
                  <a:tcPr marL="6499" marR="6499" marT="649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6499" marR="6499" marT="649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　</a:t>
                      </a:r>
                    </a:p>
                  </a:txBody>
                  <a:tcPr marL="6499" marR="6499" marT="649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　</a:t>
                      </a:r>
                    </a:p>
                  </a:txBody>
                  <a:tcPr marL="6499" marR="6499" marT="649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　</a:t>
                      </a:r>
                    </a:p>
                  </a:txBody>
                  <a:tcPr marL="6499" marR="6499" marT="649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　</a:t>
                      </a:r>
                    </a:p>
                  </a:txBody>
                  <a:tcPr marL="6499" marR="6499" marT="649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17842301"/>
                  </a:ext>
                </a:extLst>
              </a:tr>
              <a:tr h="618578">
                <a:tc>
                  <a:txBody>
                    <a:bodyPr/>
                    <a:lstStyle/>
                    <a:p>
                      <a:pPr algn="ctr" fontAlgn="t">
                        <a:lnSpc>
                          <a:spcPct val="150000"/>
                        </a:lnSpc>
                      </a:pP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a:t>
                      </a:r>
                    </a:p>
                  </a:txBody>
                  <a:tcPr marL="6499" marR="6499" marT="6499" marB="0">
                    <a:lnL>
                      <a:noFill/>
                    </a:lnL>
                    <a:lnR>
                      <a:noFill/>
                    </a:lnR>
                    <a:lnT>
                      <a:noFill/>
                    </a:lnT>
                    <a:lnB>
                      <a:noFill/>
                    </a:lnB>
                    <a:noFill/>
                  </a:tcPr>
                </a:tc>
                <a:tc gridSpan="7">
                  <a:txBody>
                    <a:bodyPr/>
                    <a:lstStyle/>
                    <a:p>
                      <a:pPr algn="l" fontAlgn="t">
                        <a:lnSpc>
                          <a:spcPct val="150000"/>
                        </a:lnSpc>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対応可：原則として営業日以外も対応は可能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（体制が薄い場合や対応可能な曜日を限定する場合あり）</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応相談：緊急対応や営業時間内に事前相談があった場合などは状況により対応可能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　 ：原則として営業時間外は対応していない</a:t>
                      </a:r>
                    </a:p>
                  </a:txBody>
                  <a:tcPr marL="6499" marR="6499" marT="6499" marB="0">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3576182062"/>
                  </a:ext>
                </a:extLst>
              </a:tr>
              <a:tr h="217809">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2050948619"/>
                  </a:ext>
                </a:extLst>
              </a:tr>
              <a:tr h="217809">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272572150"/>
                  </a:ext>
                </a:extLst>
              </a:tr>
              <a:tr h="217809">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3344134113"/>
                  </a:ext>
                </a:extLst>
              </a:tr>
              <a:tr h="21780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1617575418"/>
                  </a:ext>
                </a:extLst>
              </a:tr>
              <a:tr h="278131">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2545325526"/>
                  </a:ext>
                </a:extLst>
              </a:tr>
              <a:tr h="21780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1609011959"/>
                  </a:ext>
                </a:extLst>
              </a:tr>
              <a:tr h="21780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1751888934"/>
                  </a:ext>
                </a:extLst>
              </a:tr>
              <a:tr h="21780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3617481356"/>
                  </a:ext>
                </a:extLst>
              </a:tr>
              <a:tr h="21780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3429394495"/>
                  </a:ext>
                </a:extLst>
              </a:tr>
              <a:tr h="21780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1271459881"/>
                  </a:ext>
                </a:extLst>
              </a:tr>
              <a:tr h="217809">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2466846182"/>
                  </a:ext>
                </a:extLst>
              </a:tr>
              <a:tr h="217809">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1893686445"/>
                  </a:ext>
                </a:extLst>
              </a:tr>
              <a:tr h="217809">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3360016349"/>
                  </a:ext>
                </a:extLst>
              </a:tr>
              <a:tr h="217809">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1519226090"/>
                  </a:ext>
                </a:extLst>
              </a:tr>
              <a:tr h="217809">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1711788780"/>
                  </a:ext>
                </a:extLst>
              </a:tr>
              <a:tr h="217809">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670043527"/>
                  </a:ext>
                </a:extLst>
              </a:tr>
              <a:tr h="217809">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99" marR="6499" marT="6499" marB="0" anchor="ctr">
                    <a:lnL>
                      <a:noFill/>
                    </a:lnL>
                    <a:lnR>
                      <a:noFill/>
                    </a:lnR>
                    <a:lnT>
                      <a:noFill/>
                    </a:lnT>
                    <a:lnB>
                      <a:noFill/>
                    </a:lnB>
                    <a:noFill/>
                  </a:tcPr>
                </a:tc>
                <a:extLst>
                  <a:ext uri="{0D108BD9-81ED-4DB2-BD59-A6C34878D82A}">
                    <a16:rowId xmlns:a16="http://schemas.microsoft.com/office/drawing/2014/main" val="1945847097"/>
                  </a:ext>
                </a:extLst>
              </a:tr>
              <a:tr h="217809">
                <a:tc gridSpan="10">
                  <a:txBody>
                    <a:bodyPr/>
                    <a:lstStyle/>
                    <a:p>
                      <a:pPr algn="ctr" fontAlgn="b"/>
                      <a:r>
                        <a:rPr lang="ja-JP" altLang="en-US" sz="700" b="1" i="0" u="none" strike="noStrike" dirty="0">
                          <a:solidFill>
                            <a:srgbClr val="000000"/>
                          </a:solidFill>
                          <a:effectLst/>
                          <a:latin typeface="メイリオ" panose="020B0604030504040204" pitchFamily="50" charset="-128"/>
                          <a:ea typeface="メイリオ" panose="020B0604030504040204" pitchFamily="50" charset="-128"/>
                        </a:rPr>
                        <a:t>ー　１９　</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ー</a:t>
                      </a:r>
                    </a:p>
                  </a:txBody>
                  <a:tcPr marL="6499" marR="6499" marT="6499" marB="0"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92234655"/>
                  </a:ext>
                </a:extLst>
              </a:tr>
            </a:tbl>
          </a:graphicData>
        </a:graphic>
      </p:graphicFrame>
    </p:spTree>
    <p:extLst>
      <p:ext uri="{BB962C8B-B14F-4D97-AF65-F5344CB8AC3E}">
        <p14:creationId xmlns:p14="http://schemas.microsoft.com/office/powerpoint/2010/main" val="139565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EBDC4458-8B8D-58DD-1860-39D3CB419827}"/>
              </a:ext>
            </a:extLst>
          </p:cNvPr>
          <p:cNvGraphicFramePr>
            <a:graphicFrameLocks noGrp="1"/>
          </p:cNvGraphicFramePr>
          <p:nvPr>
            <p:extLst>
              <p:ext uri="{D42A27DB-BD31-4B8C-83A1-F6EECF244321}">
                <p14:modId xmlns:p14="http://schemas.microsoft.com/office/powerpoint/2010/main" val="3874567425"/>
              </p:ext>
            </p:extLst>
          </p:nvPr>
        </p:nvGraphicFramePr>
        <p:xfrm>
          <a:off x="301171" y="552788"/>
          <a:ext cx="6255657" cy="9045278"/>
        </p:xfrm>
        <a:graphic>
          <a:graphicData uri="http://schemas.openxmlformats.org/drawingml/2006/table">
            <a:tbl>
              <a:tblPr/>
              <a:tblGrid>
                <a:gridCol w="224808">
                  <a:extLst>
                    <a:ext uri="{9D8B030D-6E8A-4147-A177-3AD203B41FA5}">
                      <a16:colId xmlns:a16="http://schemas.microsoft.com/office/drawing/2014/main" val="418917376"/>
                    </a:ext>
                  </a:extLst>
                </a:gridCol>
                <a:gridCol w="1285902">
                  <a:extLst>
                    <a:ext uri="{9D8B030D-6E8A-4147-A177-3AD203B41FA5}">
                      <a16:colId xmlns:a16="http://schemas.microsoft.com/office/drawing/2014/main" val="1210684745"/>
                    </a:ext>
                  </a:extLst>
                </a:gridCol>
                <a:gridCol w="1091069">
                  <a:extLst>
                    <a:ext uri="{9D8B030D-6E8A-4147-A177-3AD203B41FA5}">
                      <a16:colId xmlns:a16="http://schemas.microsoft.com/office/drawing/2014/main" val="2322826248"/>
                    </a:ext>
                  </a:extLst>
                </a:gridCol>
                <a:gridCol w="515560">
                  <a:extLst>
                    <a:ext uri="{9D8B030D-6E8A-4147-A177-3AD203B41FA5}">
                      <a16:colId xmlns:a16="http://schemas.microsoft.com/office/drawing/2014/main" val="3652285365"/>
                    </a:ext>
                  </a:extLst>
                </a:gridCol>
                <a:gridCol w="515560">
                  <a:extLst>
                    <a:ext uri="{9D8B030D-6E8A-4147-A177-3AD203B41FA5}">
                      <a16:colId xmlns:a16="http://schemas.microsoft.com/office/drawing/2014/main" val="698651101"/>
                    </a:ext>
                  </a:extLst>
                </a:gridCol>
                <a:gridCol w="551528">
                  <a:extLst>
                    <a:ext uri="{9D8B030D-6E8A-4147-A177-3AD203B41FA5}">
                      <a16:colId xmlns:a16="http://schemas.microsoft.com/office/drawing/2014/main" val="678591308"/>
                    </a:ext>
                  </a:extLst>
                </a:gridCol>
                <a:gridCol w="638455">
                  <a:extLst>
                    <a:ext uri="{9D8B030D-6E8A-4147-A177-3AD203B41FA5}">
                      <a16:colId xmlns:a16="http://schemas.microsoft.com/office/drawing/2014/main" val="2551725763"/>
                    </a:ext>
                  </a:extLst>
                </a:gridCol>
                <a:gridCol w="587499">
                  <a:extLst>
                    <a:ext uri="{9D8B030D-6E8A-4147-A177-3AD203B41FA5}">
                      <a16:colId xmlns:a16="http://schemas.microsoft.com/office/drawing/2014/main" val="2479572093"/>
                    </a:ext>
                  </a:extLst>
                </a:gridCol>
                <a:gridCol w="422638">
                  <a:extLst>
                    <a:ext uri="{9D8B030D-6E8A-4147-A177-3AD203B41FA5}">
                      <a16:colId xmlns:a16="http://schemas.microsoft.com/office/drawing/2014/main" val="169408951"/>
                    </a:ext>
                  </a:extLst>
                </a:gridCol>
                <a:gridCol w="422638">
                  <a:extLst>
                    <a:ext uri="{9D8B030D-6E8A-4147-A177-3AD203B41FA5}">
                      <a16:colId xmlns:a16="http://schemas.microsoft.com/office/drawing/2014/main" val="3708838401"/>
                    </a:ext>
                  </a:extLst>
                </a:gridCol>
              </a:tblGrid>
              <a:tr h="419067">
                <a:tc gridSpan="7">
                  <a:txBody>
                    <a:bodyPr/>
                    <a:lstStyle/>
                    <a:p>
                      <a:pPr algn="l" fontAlgn="ctr"/>
                      <a:r>
                        <a:rPr lang="en-US" altLang="zh-TW" sz="1100" b="1" i="0" u="none" strike="noStrike" dirty="0">
                          <a:solidFill>
                            <a:srgbClr val="000000"/>
                          </a:solidFill>
                          <a:effectLst/>
                          <a:latin typeface="メイリオ" panose="020B0604030504040204" pitchFamily="50" charset="-128"/>
                          <a:ea typeface="メイリオ" panose="020B0604030504040204" pitchFamily="50" charset="-128"/>
                        </a:rPr>
                        <a:t>【</a:t>
                      </a:r>
                      <a:r>
                        <a:rPr lang="zh-TW" altLang="en-US" sz="1100" b="1" i="0" u="none" strike="noStrike" dirty="0">
                          <a:solidFill>
                            <a:srgbClr val="000000"/>
                          </a:solidFill>
                          <a:effectLst/>
                          <a:latin typeface="メイリオ" panose="020B0604030504040204" pitchFamily="50" charset="-128"/>
                          <a:ea typeface="メイリオ" panose="020B0604030504040204" pitchFamily="50" charset="-128"/>
                        </a:rPr>
                        <a:t>　殖蓮圏域　</a:t>
                      </a:r>
                      <a:r>
                        <a:rPr lang="en-US" altLang="zh-TW" sz="11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6651" marR="6651" marT="6651"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r" fontAlgn="b"/>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令和</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7</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年</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8</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月</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1</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日現在</a:t>
                      </a:r>
                    </a:p>
                  </a:txBody>
                  <a:tcPr marL="6651" marR="6651" marT="6651"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89064552"/>
                  </a:ext>
                </a:extLst>
              </a:tr>
              <a:tr h="512194">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事業所名</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所在地（伊勢崎市） </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電話番号</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600" b="1" i="0" u="none" strike="noStrike">
                          <a:solidFill>
                            <a:srgbClr val="000000"/>
                          </a:solidFill>
                          <a:effectLst/>
                          <a:latin typeface="メイリオ" panose="020B0604030504040204" pitchFamily="50" charset="-128"/>
                          <a:ea typeface="メイリオ" panose="020B0604030504040204" pitchFamily="50" charset="-128"/>
                        </a:rPr>
                        <a:t>FAX</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番号</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営業日</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外の対応</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要支援の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受入可否</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ホーム</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ページの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有無</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0850619"/>
                  </a:ext>
                </a:extLst>
              </a:tr>
              <a:tr h="447005">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居宅介護支援事業所なごみ</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本関町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1218-6</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40-7554</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40-7584</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月～土・祝</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ー</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2655037"/>
                  </a:ext>
                </a:extLst>
              </a:tr>
              <a:tr h="447005">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ケアプランかしま</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鹿島町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783</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26-5833</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25-9088</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月～金・祝</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18:00</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9450097"/>
                  </a:ext>
                </a:extLst>
              </a:tr>
              <a:tr h="447005">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介護センターななくさ株式会社</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豊城町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1866-1</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40-6661</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40-6660</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月～金・祝</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8942668"/>
                  </a:ext>
                </a:extLst>
              </a:tr>
              <a:tr h="447005">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4</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ロータスヴィレッジ</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ケアマネージメント</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豊城町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2780-2</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26-9101</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26-9559</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月～土</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ー</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337846"/>
                  </a:ext>
                </a:extLst>
              </a:tr>
              <a:tr h="447005">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5</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リリーフスティション</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日乃出町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424-1</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61-6701</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61-6700</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4528827"/>
                  </a:ext>
                </a:extLst>
              </a:tr>
              <a:tr h="447005">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　オレンジ</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日乃出町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846-3</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61-7164</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61-7165</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月～金</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1215405"/>
                  </a:ext>
                </a:extLst>
              </a:tr>
              <a:tr h="447005">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ニチイケアセンター伊勢崎</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宮前町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12</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30-3020</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30-3022</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月～金</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18:00</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6599779"/>
                  </a:ext>
                </a:extLst>
              </a:tr>
              <a:tr h="447005">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一般社団法人　伊勢崎佐波医師会</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下植木町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481</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24-0111</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21-1562</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17:00</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〇</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有</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0248743"/>
                  </a:ext>
                </a:extLst>
              </a:tr>
              <a:tr h="447005">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ケアプランセンター花はな</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下植木町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526</a:t>
                      </a:r>
                    </a:p>
                    <a:p>
                      <a:pPr algn="l" fontAlgn="ctr"/>
                      <a:b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レジデンス三井</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103</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号室</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27-4677</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27-4678</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月～金</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18:00</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〇</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無</a:t>
                      </a: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4690430"/>
                  </a:ext>
                </a:extLst>
              </a:tr>
              <a:tr h="403169">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a:t>
                      </a:r>
                    </a:p>
                  </a:txBody>
                  <a:tcPr marL="6651" marR="6651" marT="6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げんき　伊勢崎</a:t>
                      </a:r>
                    </a:p>
                  </a:txBody>
                  <a:tcPr marL="6651" marR="6651" marT="6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昭和町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3801</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a:t>
                      </a:r>
                    </a:p>
                  </a:txBody>
                  <a:tcPr marL="6651" marR="6651" marT="6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75-3421</a:t>
                      </a:r>
                    </a:p>
                  </a:txBody>
                  <a:tcPr marL="6651" marR="6651" marT="6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月～金</a:t>
                      </a:r>
                    </a:p>
                  </a:txBody>
                  <a:tcPr marL="6651" marR="6651" marT="6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18:00</a:t>
                      </a:r>
                    </a:p>
                  </a:txBody>
                  <a:tcPr marL="6651" marR="6651" marT="6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a:t>
                      </a:r>
                    </a:p>
                  </a:txBody>
                  <a:tcPr marL="6651" marR="6651" marT="6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〇</a:t>
                      </a:r>
                    </a:p>
                  </a:txBody>
                  <a:tcPr marL="6651" marR="6651" marT="6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無</a:t>
                      </a:r>
                    </a:p>
                  </a:txBody>
                  <a:tcPr marL="6651" marR="6651" marT="6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562972"/>
                  </a:ext>
                </a:extLst>
              </a:tr>
              <a:tr h="661195">
                <a:tc>
                  <a:txBody>
                    <a:bodyPr/>
                    <a:lstStyle/>
                    <a:p>
                      <a:pPr algn="ctr" fontAlgn="t">
                        <a:lnSpc>
                          <a:spcPct val="150000"/>
                        </a:lnSpc>
                      </a:pP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a:t>
                      </a:r>
                    </a:p>
                  </a:txBody>
                  <a:tcPr marL="6651" marR="6651" marT="6651" marB="0">
                    <a:lnL>
                      <a:noFill/>
                    </a:lnL>
                    <a:lnR>
                      <a:noFill/>
                    </a:lnR>
                    <a:lnT w="6350" cap="flat" cmpd="sng" algn="ctr">
                      <a:solidFill>
                        <a:schemeClr val="tx1"/>
                      </a:solidFill>
                      <a:prstDash val="solid"/>
                      <a:round/>
                      <a:headEnd type="none" w="med" len="med"/>
                      <a:tailEnd type="none" w="med" len="med"/>
                    </a:lnT>
                    <a:lnB>
                      <a:noFill/>
                    </a:lnB>
                    <a:noFill/>
                  </a:tcPr>
                </a:tc>
                <a:tc gridSpan="7">
                  <a:txBody>
                    <a:bodyPr/>
                    <a:lstStyle/>
                    <a:p>
                      <a:pPr algn="l" fontAlgn="t">
                        <a:lnSpc>
                          <a:spcPct val="150000"/>
                        </a:lnSpc>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対応可：原則として営業日以外も対応は可能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（体制が薄い場合や対応可能な曜日を限定する場合あり）</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応相談：緊急対応や営業時間内に事前相談があった場合などは状況により対応可能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　 ：原則として営業時間外は対応していない</a:t>
                      </a:r>
                    </a:p>
                  </a:txBody>
                  <a:tcPr marL="6651" marR="6651" marT="6651" marB="0">
                    <a:lnL>
                      <a:noFill/>
                    </a:lnL>
                    <a:lnR>
                      <a:noFill/>
                    </a:lnR>
                    <a:lnT w="6350" cap="flat" cmpd="sng" algn="ctr">
                      <a:solidFill>
                        <a:schemeClr val="tx1"/>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w="635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592388881"/>
                  </a:ext>
                </a:extLst>
              </a:tr>
              <a:tr h="232816">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extLst>
                  <a:ext uri="{0D108BD9-81ED-4DB2-BD59-A6C34878D82A}">
                    <a16:rowId xmlns:a16="http://schemas.microsoft.com/office/drawing/2014/main" val="1387222506"/>
                  </a:ext>
                </a:extLst>
              </a:tr>
              <a:tr h="232816">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extLst>
                  <a:ext uri="{0D108BD9-81ED-4DB2-BD59-A6C34878D82A}">
                    <a16:rowId xmlns:a16="http://schemas.microsoft.com/office/drawing/2014/main" val="1055617901"/>
                  </a:ext>
                </a:extLst>
              </a:tr>
              <a:tr h="232816">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extLst>
                  <a:ext uri="{0D108BD9-81ED-4DB2-BD59-A6C34878D82A}">
                    <a16:rowId xmlns:a16="http://schemas.microsoft.com/office/drawing/2014/main" val="1031752799"/>
                  </a:ext>
                </a:extLst>
              </a:tr>
              <a:tr h="232816">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extLst>
                  <a:ext uri="{0D108BD9-81ED-4DB2-BD59-A6C34878D82A}">
                    <a16:rowId xmlns:a16="http://schemas.microsoft.com/office/drawing/2014/main" val="3443095250"/>
                  </a:ext>
                </a:extLst>
              </a:tr>
              <a:tr h="232816">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extLst>
                  <a:ext uri="{0D108BD9-81ED-4DB2-BD59-A6C34878D82A}">
                    <a16:rowId xmlns:a16="http://schemas.microsoft.com/office/drawing/2014/main" val="3055445723"/>
                  </a:ext>
                </a:extLst>
              </a:tr>
              <a:tr h="232816">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extLst>
                  <a:ext uri="{0D108BD9-81ED-4DB2-BD59-A6C34878D82A}">
                    <a16:rowId xmlns:a16="http://schemas.microsoft.com/office/drawing/2014/main" val="486115954"/>
                  </a:ext>
                </a:extLst>
              </a:tr>
              <a:tr h="232816">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extLst>
                  <a:ext uri="{0D108BD9-81ED-4DB2-BD59-A6C34878D82A}">
                    <a16:rowId xmlns:a16="http://schemas.microsoft.com/office/drawing/2014/main" val="4036840787"/>
                  </a:ext>
                </a:extLst>
              </a:tr>
              <a:tr h="232816">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extLst>
                  <a:ext uri="{0D108BD9-81ED-4DB2-BD59-A6C34878D82A}">
                    <a16:rowId xmlns:a16="http://schemas.microsoft.com/office/drawing/2014/main" val="2685764170"/>
                  </a:ext>
                </a:extLst>
              </a:tr>
              <a:tr h="232816">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extLst>
                  <a:ext uri="{0D108BD9-81ED-4DB2-BD59-A6C34878D82A}">
                    <a16:rowId xmlns:a16="http://schemas.microsoft.com/office/drawing/2014/main" val="1658490091"/>
                  </a:ext>
                </a:extLst>
              </a:tr>
              <a:tr h="232816">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6651" marR="6651" marT="6651" marB="0" anchor="ctr">
                    <a:lnL>
                      <a:noFill/>
                    </a:lnL>
                    <a:lnR>
                      <a:noFill/>
                    </a:lnR>
                    <a:lnT>
                      <a:noFill/>
                    </a:lnT>
                    <a:lnB>
                      <a:noFill/>
                    </a:lnB>
                    <a:noFill/>
                  </a:tcPr>
                </a:tc>
                <a:extLst>
                  <a:ext uri="{0D108BD9-81ED-4DB2-BD59-A6C34878D82A}">
                    <a16:rowId xmlns:a16="http://schemas.microsoft.com/office/drawing/2014/main" val="1215880655"/>
                  </a:ext>
                </a:extLst>
              </a:tr>
              <a:tr h="232816">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extLst>
                  <a:ext uri="{0D108BD9-81ED-4DB2-BD59-A6C34878D82A}">
                    <a16:rowId xmlns:a16="http://schemas.microsoft.com/office/drawing/2014/main" val="1828039450"/>
                  </a:ext>
                </a:extLst>
              </a:tr>
              <a:tr h="232816">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6651" marR="6651" marT="6651" marB="0" anchor="ctr">
                    <a:lnL>
                      <a:noFill/>
                    </a:lnL>
                    <a:lnR>
                      <a:noFill/>
                    </a:lnR>
                    <a:lnT>
                      <a:noFill/>
                    </a:lnT>
                    <a:lnB>
                      <a:noFill/>
                    </a:lnB>
                    <a:noFill/>
                  </a:tcPr>
                </a:tc>
                <a:extLst>
                  <a:ext uri="{0D108BD9-81ED-4DB2-BD59-A6C34878D82A}">
                    <a16:rowId xmlns:a16="http://schemas.microsoft.com/office/drawing/2014/main" val="3463719786"/>
                  </a:ext>
                </a:extLst>
              </a:tr>
              <a:tr h="232816">
                <a:tc gridSpan="10">
                  <a:txBody>
                    <a:bodyPr/>
                    <a:lstStyle/>
                    <a:p>
                      <a:pPr algn="ctr" fontAlgn="b"/>
                      <a:r>
                        <a:rPr lang="ja-JP" altLang="en-US" sz="700" b="1" i="0" u="none" strike="noStrike" dirty="0">
                          <a:solidFill>
                            <a:srgbClr val="000000"/>
                          </a:solidFill>
                          <a:effectLst/>
                          <a:latin typeface="メイリオ" panose="020B0604030504040204" pitchFamily="50" charset="-128"/>
                          <a:ea typeface="メイリオ" panose="020B0604030504040204" pitchFamily="50" charset="-128"/>
                        </a:rPr>
                        <a:t>ー　２０　ー</a:t>
                      </a:r>
                    </a:p>
                  </a:txBody>
                  <a:tcPr marL="6651" marR="6651" marT="6651" marB="0"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5726165"/>
                  </a:ext>
                </a:extLst>
              </a:tr>
            </a:tbl>
          </a:graphicData>
        </a:graphic>
      </p:graphicFrame>
    </p:spTree>
    <p:extLst>
      <p:ext uri="{BB962C8B-B14F-4D97-AF65-F5344CB8AC3E}">
        <p14:creationId xmlns:p14="http://schemas.microsoft.com/office/powerpoint/2010/main" val="277428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CB0E261F-2762-27CA-9710-E1BEDB5E7F5D}"/>
              </a:ext>
            </a:extLst>
          </p:cNvPr>
          <p:cNvGraphicFramePr>
            <a:graphicFrameLocks noGrp="1"/>
          </p:cNvGraphicFramePr>
          <p:nvPr>
            <p:extLst>
              <p:ext uri="{D42A27DB-BD31-4B8C-83A1-F6EECF244321}">
                <p14:modId xmlns:p14="http://schemas.microsoft.com/office/powerpoint/2010/main" val="2990837950"/>
              </p:ext>
            </p:extLst>
          </p:nvPr>
        </p:nvGraphicFramePr>
        <p:xfrm>
          <a:off x="419100" y="338135"/>
          <a:ext cx="6007100" cy="8740309"/>
        </p:xfrm>
        <a:graphic>
          <a:graphicData uri="http://schemas.openxmlformats.org/drawingml/2006/table">
            <a:tbl>
              <a:tblPr/>
              <a:tblGrid>
                <a:gridCol w="234510">
                  <a:extLst>
                    <a:ext uri="{9D8B030D-6E8A-4147-A177-3AD203B41FA5}">
                      <a16:colId xmlns:a16="http://schemas.microsoft.com/office/drawing/2014/main" val="3666376217"/>
                    </a:ext>
                  </a:extLst>
                </a:gridCol>
                <a:gridCol w="1242316">
                  <a:extLst>
                    <a:ext uri="{9D8B030D-6E8A-4147-A177-3AD203B41FA5}">
                      <a16:colId xmlns:a16="http://schemas.microsoft.com/office/drawing/2014/main" val="4137222687"/>
                    </a:ext>
                  </a:extLst>
                </a:gridCol>
                <a:gridCol w="994450">
                  <a:extLst>
                    <a:ext uri="{9D8B030D-6E8A-4147-A177-3AD203B41FA5}">
                      <a16:colId xmlns:a16="http://schemas.microsoft.com/office/drawing/2014/main" val="75022776"/>
                    </a:ext>
                  </a:extLst>
                </a:gridCol>
                <a:gridCol w="489760">
                  <a:extLst>
                    <a:ext uri="{9D8B030D-6E8A-4147-A177-3AD203B41FA5}">
                      <a16:colId xmlns:a16="http://schemas.microsoft.com/office/drawing/2014/main" val="4228600429"/>
                    </a:ext>
                  </a:extLst>
                </a:gridCol>
                <a:gridCol w="489760">
                  <a:extLst>
                    <a:ext uri="{9D8B030D-6E8A-4147-A177-3AD203B41FA5}">
                      <a16:colId xmlns:a16="http://schemas.microsoft.com/office/drawing/2014/main" val="1077596129"/>
                    </a:ext>
                  </a:extLst>
                </a:gridCol>
                <a:gridCol w="501705">
                  <a:extLst>
                    <a:ext uri="{9D8B030D-6E8A-4147-A177-3AD203B41FA5}">
                      <a16:colId xmlns:a16="http://schemas.microsoft.com/office/drawing/2014/main" val="652955616"/>
                    </a:ext>
                  </a:extLst>
                </a:gridCol>
                <a:gridCol w="627131">
                  <a:extLst>
                    <a:ext uri="{9D8B030D-6E8A-4147-A177-3AD203B41FA5}">
                      <a16:colId xmlns:a16="http://schemas.microsoft.com/office/drawing/2014/main" val="1202892210"/>
                    </a:ext>
                  </a:extLst>
                </a:gridCol>
                <a:gridCol w="585322">
                  <a:extLst>
                    <a:ext uri="{9D8B030D-6E8A-4147-A177-3AD203B41FA5}">
                      <a16:colId xmlns:a16="http://schemas.microsoft.com/office/drawing/2014/main" val="4039587074"/>
                    </a:ext>
                  </a:extLst>
                </a:gridCol>
                <a:gridCol w="421073">
                  <a:extLst>
                    <a:ext uri="{9D8B030D-6E8A-4147-A177-3AD203B41FA5}">
                      <a16:colId xmlns:a16="http://schemas.microsoft.com/office/drawing/2014/main" val="1482866477"/>
                    </a:ext>
                  </a:extLst>
                </a:gridCol>
                <a:gridCol w="421073">
                  <a:extLst>
                    <a:ext uri="{9D8B030D-6E8A-4147-A177-3AD203B41FA5}">
                      <a16:colId xmlns:a16="http://schemas.microsoft.com/office/drawing/2014/main" val="3362300794"/>
                    </a:ext>
                  </a:extLst>
                </a:gridCol>
              </a:tblGrid>
              <a:tr h="406735">
                <a:tc gridSpan="7">
                  <a:txBody>
                    <a:bodyPr/>
                    <a:lstStyle/>
                    <a:p>
                      <a:pPr algn="l" fontAlgn="ctr"/>
                      <a:r>
                        <a:rPr lang="en-US" altLang="zh-TW" sz="1100" b="1" i="0" u="none" strike="noStrike" dirty="0">
                          <a:solidFill>
                            <a:srgbClr val="000000"/>
                          </a:solidFill>
                          <a:effectLst/>
                          <a:latin typeface="メイリオ" panose="020B0604030504040204" pitchFamily="50" charset="-128"/>
                          <a:ea typeface="メイリオ" panose="020B0604030504040204" pitchFamily="50" charset="-128"/>
                        </a:rPr>
                        <a:t>【</a:t>
                      </a:r>
                      <a:r>
                        <a:rPr lang="zh-TW" altLang="en-US" sz="1100" b="1" i="0" u="none" strike="noStrike" dirty="0">
                          <a:solidFill>
                            <a:srgbClr val="000000"/>
                          </a:solidFill>
                          <a:effectLst/>
                          <a:latin typeface="メイリオ" panose="020B0604030504040204" pitchFamily="50" charset="-128"/>
                          <a:ea typeface="メイリオ" panose="020B0604030504040204" pitchFamily="50" charset="-128"/>
                        </a:rPr>
                        <a:t>　宮郷圏域　</a:t>
                      </a:r>
                      <a:r>
                        <a:rPr lang="en-US" altLang="zh-TW" sz="11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6192" marR="6192" marT="6192"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r" fontAlgn="b"/>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令和</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7</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年</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8</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月</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1</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日現在</a:t>
                      </a:r>
                    </a:p>
                  </a:txBody>
                  <a:tcPr marL="6192" marR="6192" marT="6192"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1331284"/>
                  </a:ext>
                </a:extLst>
              </a:tr>
              <a:tr h="433852">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事業所名</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所在地（伊勢崎市） </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電話番号</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600" b="1" i="0" u="none" strike="noStrike">
                          <a:solidFill>
                            <a:srgbClr val="000000"/>
                          </a:solidFill>
                          <a:effectLst/>
                          <a:latin typeface="メイリオ" panose="020B0604030504040204" pitchFamily="50" charset="-128"/>
                          <a:ea typeface="メイリオ" panose="020B0604030504040204" pitchFamily="50" charset="-128"/>
                        </a:rPr>
                        <a:t>FAX</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番号</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営業日</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外の対応</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要支援の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受入可否</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ホーム</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ページの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有無</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9539640"/>
                  </a:ext>
                </a:extLst>
              </a:tr>
              <a:tr h="433852">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居宅介護支援事業所かんなの森</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寿町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155-3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75-1590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75-6030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3059220"/>
                  </a:ext>
                </a:extLst>
              </a:tr>
              <a:tr h="433852">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シルバーサポート群馬店</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連取町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1910-5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20-1171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24-4005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7246238"/>
                  </a:ext>
                </a:extLst>
              </a:tr>
              <a:tr h="433852">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ケアステーションあいの森</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連取町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2341-5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20-7222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20-7223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7724952"/>
                  </a:ext>
                </a:extLst>
              </a:tr>
              <a:tr h="433852">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4</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おおぞらケアプラン</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連取町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3049-30</a:t>
                      </a:r>
                      <a:b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b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アートメゾン</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101</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号</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27-5906</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27-5907</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17:00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1079851"/>
                  </a:ext>
                </a:extLst>
              </a:tr>
              <a:tr h="433852">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ケアプランセンターあい夢</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連取町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3347-15</a:t>
                      </a:r>
                      <a:b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b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グランシャリオ</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75-6818</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75-6819</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月～金</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17:30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2284373"/>
                  </a:ext>
                </a:extLst>
              </a:tr>
              <a:tr h="433852">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恵風荘居宅介護支援事業所</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田中町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423-1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21-2255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21-6699</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月～土</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17:30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8889763"/>
                  </a:ext>
                </a:extLst>
              </a:tr>
              <a:tr h="433852">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宮郷介護支援センター</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宮古町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128-1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23-8116</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21-7357</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月～土</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（日曜日除く）</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有</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390961"/>
                  </a:ext>
                </a:extLst>
              </a:tr>
              <a:tr h="153656">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977705085"/>
                  </a:ext>
                </a:extLst>
              </a:tr>
              <a:tr h="641739">
                <a:tc>
                  <a:txBody>
                    <a:bodyPr/>
                    <a:lstStyle/>
                    <a:p>
                      <a:pPr algn="ctr" fontAlgn="t"/>
                      <a:endParaRPr lang="en-US" altLang="ja-JP" sz="7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lnL>
                      <a:noFill/>
                    </a:lnL>
                    <a:lnR>
                      <a:noFill/>
                    </a:lnR>
                    <a:lnT>
                      <a:noFill/>
                    </a:lnT>
                    <a:lnB>
                      <a:noFill/>
                    </a:lnB>
                    <a:noFill/>
                  </a:tcPr>
                </a:tc>
                <a:tc gridSpan="7">
                  <a:txBody>
                    <a:bodyPr/>
                    <a:lstStyle/>
                    <a:p>
                      <a:pPr algn="l" fontAlgn="t"/>
                      <a:endParaRPr lang="ja-JP" altLang="en-US" sz="7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extLst>
                  <a:ext uri="{0D108BD9-81ED-4DB2-BD59-A6C34878D82A}">
                    <a16:rowId xmlns:a16="http://schemas.microsoft.com/office/drawing/2014/main" val="3293934137"/>
                  </a:ext>
                </a:extLst>
              </a:tr>
              <a:tr h="225965">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extLst>
                  <a:ext uri="{0D108BD9-81ED-4DB2-BD59-A6C34878D82A}">
                    <a16:rowId xmlns:a16="http://schemas.microsoft.com/office/drawing/2014/main" val="1167891534"/>
                  </a:ext>
                </a:extLst>
              </a:tr>
              <a:tr h="406735">
                <a:tc gridSpan="7">
                  <a:txBody>
                    <a:bodyPr/>
                    <a:lstStyle/>
                    <a:p>
                      <a:pPr algn="l"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100" b="1" i="0" u="none" strike="noStrike" dirty="0">
                          <a:solidFill>
                            <a:srgbClr val="000000"/>
                          </a:solidFill>
                          <a:effectLst/>
                          <a:latin typeface="メイリオ" panose="020B0604030504040204" pitchFamily="50" charset="-128"/>
                          <a:ea typeface="メイリオ" panose="020B0604030504040204" pitchFamily="50" charset="-128"/>
                        </a:rPr>
                        <a:t>　名和圏域　</a:t>
                      </a: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6192" marR="6192" marT="6192"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r" fontAlgn="b"/>
                      <a:endParaRPr lang="zh-TW"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38672451"/>
                  </a:ext>
                </a:extLst>
              </a:tr>
              <a:tr h="433852">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事業所名</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所在地（伊勢崎市） </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電話番号</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600" b="1" i="0" u="none" strike="noStrike">
                          <a:solidFill>
                            <a:srgbClr val="000000"/>
                          </a:solidFill>
                          <a:effectLst/>
                          <a:latin typeface="メイリオ" panose="020B0604030504040204" pitchFamily="50" charset="-128"/>
                          <a:ea typeface="メイリオ" panose="020B0604030504040204" pitchFamily="50" charset="-128"/>
                        </a:rPr>
                        <a:t>FAX</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番号</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営業日</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営業時間</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外の対応</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要支援の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受入可否</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ホーム</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ページの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有無</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5531913"/>
                  </a:ext>
                </a:extLst>
              </a:tr>
              <a:tr h="433852">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居宅介護支援事業所豊進</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今井町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354-3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27-7878</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27-5152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17:00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ー</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ー</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545235"/>
                  </a:ext>
                </a:extLst>
              </a:tr>
              <a:tr h="433852">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坂東介護支援センター</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堀口町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395-1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31-1110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31-1777</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（日曜日除く）</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〇</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7929144"/>
                  </a:ext>
                </a:extLst>
              </a:tr>
              <a:tr h="433852">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居宅介護支援事業所優</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八斗島</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1595-6</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32-5830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32-5831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月～金・祝</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17:00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〇</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無</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0581527"/>
                  </a:ext>
                </a:extLst>
              </a:tr>
              <a:tr h="153656">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40791325"/>
                  </a:ext>
                </a:extLst>
              </a:tr>
              <a:tr h="641739">
                <a:tc>
                  <a:txBody>
                    <a:bodyPr/>
                    <a:lstStyle/>
                    <a:p>
                      <a:pPr algn="ctr" fontAlgn="t">
                        <a:lnSpc>
                          <a:spcPct val="150000"/>
                        </a:lnSpc>
                      </a:pP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a:t>
                      </a:r>
                    </a:p>
                  </a:txBody>
                  <a:tcPr marL="6192" marR="6192" marT="6192" marB="0">
                    <a:lnL>
                      <a:noFill/>
                    </a:lnL>
                    <a:lnR>
                      <a:noFill/>
                    </a:lnR>
                    <a:lnT>
                      <a:noFill/>
                    </a:lnT>
                    <a:lnB>
                      <a:noFill/>
                    </a:lnB>
                    <a:noFill/>
                  </a:tcPr>
                </a:tc>
                <a:tc gridSpan="7">
                  <a:txBody>
                    <a:bodyPr/>
                    <a:lstStyle/>
                    <a:p>
                      <a:pPr algn="l" fontAlgn="t">
                        <a:lnSpc>
                          <a:spcPct val="150000"/>
                        </a:lnSpc>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対応可：原則として営業日以外も対応は可能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（体制が薄い場合や対応可能な曜日を限定する場合あり）</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応相談：緊急対応や営業時間内に事前相談があった場合などは状況により対応可能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　 ：原則として営業時間外は対応していない</a:t>
                      </a:r>
                    </a:p>
                  </a:txBody>
                  <a:tcPr marL="6192" marR="6192" marT="6192" marB="0">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extLst>
                  <a:ext uri="{0D108BD9-81ED-4DB2-BD59-A6C34878D82A}">
                    <a16:rowId xmlns:a16="http://schemas.microsoft.com/office/drawing/2014/main" val="2068400981"/>
                  </a:ext>
                </a:extLst>
              </a:tr>
              <a:tr h="225965">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l"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l"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extLst>
                  <a:ext uri="{0D108BD9-81ED-4DB2-BD59-A6C34878D82A}">
                    <a16:rowId xmlns:a16="http://schemas.microsoft.com/office/drawing/2014/main" val="2568278597"/>
                  </a:ext>
                </a:extLst>
              </a:tr>
              <a:tr h="225965">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l"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l"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extLst>
                  <a:ext uri="{0D108BD9-81ED-4DB2-BD59-A6C34878D82A}">
                    <a16:rowId xmlns:a16="http://schemas.microsoft.com/office/drawing/2014/main" val="486490481"/>
                  </a:ext>
                </a:extLst>
              </a:tr>
              <a:tr h="225965">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l"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l"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tc>
                  <a:txBody>
                    <a:bodyPr/>
                    <a:lstStyle/>
                    <a:p>
                      <a:pPr algn="ctr"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192" marR="6192" marT="6192" marB="0" anchor="ctr">
                    <a:lnL>
                      <a:noFill/>
                    </a:lnL>
                    <a:lnR>
                      <a:noFill/>
                    </a:lnR>
                    <a:lnT>
                      <a:noFill/>
                    </a:lnT>
                    <a:lnB>
                      <a:noFill/>
                    </a:lnB>
                    <a:noFill/>
                  </a:tcPr>
                </a:tc>
                <a:extLst>
                  <a:ext uri="{0D108BD9-81ED-4DB2-BD59-A6C34878D82A}">
                    <a16:rowId xmlns:a16="http://schemas.microsoft.com/office/drawing/2014/main" val="4027715640"/>
                  </a:ext>
                </a:extLst>
              </a:tr>
              <a:tr h="225965">
                <a:tc gridSpan="10">
                  <a:txBody>
                    <a:bodyPr/>
                    <a:lstStyle/>
                    <a:p>
                      <a:pPr algn="ctr" fontAlgn="b"/>
                      <a:r>
                        <a:rPr lang="ja-JP" altLang="en-US" sz="700" b="1" i="0" u="none" strike="noStrike" dirty="0">
                          <a:solidFill>
                            <a:srgbClr val="000000"/>
                          </a:solidFill>
                          <a:effectLst/>
                          <a:latin typeface="メイリオ" panose="020B0604030504040204" pitchFamily="50" charset="-128"/>
                          <a:ea typeface="メイリオ" panose="020B0604030504040204" pitchFamily="50" charset="-128"/>
                        </a:rPr>
                        <a:t>ー　２１　ー</a:t>
                      </a:r>
                    </a:p>
                  </a:txBody>
                  <a:tcPr marL="6192" marR="6192" marT="6192" marB="0"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20737159"/>
                  </a:ext>
                </a:extLst>
              </a:tr>
            </a:tbl>
          </a:graphicData>
        </a:graphic>
      </p:graphicFrame>
    </p:spTree>
    <p:extLst>
      <p:ext uri="{BB962C8B-B14F-4D97-AF65-F5344CB8AC3E}">
        <p14:creationId xmlns:p14="http://schemas.microsoft.com/office/powerpoint/2010/main" val="393495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454DEABD-429A-0D42-EA0F-556AFC04C489}"/>
              </a:ext>
            </a:extLst>
          </p:cNvPr>
          <p:cNvGraphicFramePr>
            <a:graphicFrameLocks noGrp="1"/>
          </p:cNvGraphicFramePr>
          <p:nvPr>
            <p:extLst>
              <p:ext uri="{D42A27DB-BD31-4B8C-83A1-F6EECF244321}">
                <p14:modId xmlns:p14="http://schemas.microsoft.com/office/powerpoint/2010/main" val="1792408631"/>
              </p:ext>
            </p:extLst>
          </p:nvPr>
        </p:nvGraphicFramePr>
        <p:xfrm>
          <a:off x="450850" y="501326"/>
          <a:ext cx="5956300" cy="9141305"/>
        </p:xfrm>
        <a:graphic>
          <a:graphicData uri="http://schemas.openxmlformats.org/drawingml/2006/table">
            <a:tbl>
              <a:tblPr/>
              <a:tblGrid>
                <a:gridCol w="212827">
                  <a:extLst>
                    <a:ext uri="{9D8B030D-6E8A-4147-A177-3AD203B41FA5}">
                      <a16:colId xmlns:a16="http://schemas.microsoft.com/office/drawing/2014/main" val="76789529"/>
                    </a:ext>
                  </a:extLst>
                </a:gridCol>
                <a:gridCol w="1455732">
                  <a:extLst>
                    <a:ext uri="{9D8B030D-6E8A-4147-A177-3AD203B41FA5}">
                      <a16:colId xmlns:a16="http://schemas.microsoft.com/office/drawing/2014/main" val="3139861447"/>
                    </a:ext>
                  </a:extLst>
                </a:gridCol>
                <a:gridCol w="910897">
                  <a:extLst>
                    <a:ext uri="{9D8B030D-6E8A-4147-A177-3AD203B41FA5}">
                      <a16:colId xmlns:a16="http://schemas.microsoft.com/office/drawing/2014/main" val="2968889881"/>
                    </a:ext>
                  </a:extLst>
                </a:gridCol>
                <a:gridCol w="454030">
                  <a:extLst>
                    <a:ext uri="{9D8B030D-6E8A-4147-A177-3AD203B41FA5}">
                      <a16:colId xmlns:a16="http://schemas.microsoft.com/office/drawing/2014/main" val="1646599265"/>
                    </a:ext>
                  </a:extLst>
                </a:gridCol>
                <a:gridCol w="454030">
                  <a:extLst>
                    <a:ext uri="{9D8B030D-6E8A-4147-A177-3AD203B41FA5}">
                      <a16:colId xmlns:a16="http://schemas.microsoft.com/office/drawing/2014/main" val="1235163850"/>
                    </a:ext>
                  </a:extLst>
                </a:gridCol>
                <a:gridCol w="522134">
                  <a:extLst>
                    <a:ext uri="{9D8B030D-6E8A-4147-A177-3AD203B41FA5}">
                      <a16:colId xmlns:a16="http://schemas.microsoft.com/office/drawing/2014/main" val="2582334842"/>
                    </a:ext>
                  </a:extLst>
                </a:gridCol>
                <a:gridCol w="590238">
                  <a:extLst>
                    <a:ext uri="{9D8B030D-6E8A-4147-A177-3AD203B41FA5}">
                      <a16:colId xmlns:a16="http://schemas.microsoft.com/office/drawing/2014/main" val="2449366192"/>
                    </a:ext>
                  </a:extLst>
                </a:gridCol>
                <a:gridCol w="556186">
                  <a:extLst>
                    <a:ext uri="{9D8B030D-6E8A-4147-A177-3AD203B41FA5}">
                      <a16:colId xmlns:a16="http://schemas.microsoft.com/office/drawing/2014/main" val="651997441"/>
                    </a:ext>
                  </a:extLst>
                </a:gridCol>
                <a:gridCol w="400113">
                  <a:extLst>
                    <a:ext uri="{9D8B030D-6E8A-4147-A177-3AD203B41FA5}">
                      <a16:colId xmlns:a16="http://schemas.microsoft.com/office/drawing/2014/main" val="3902494382"/>
                    </a:ext>
                  </a:extLst>
                </a:gridCol>
                <a:gridCol w="400113">
                  <a:extLst>
                    <a:ext uri="{9D8B030D-6E8A-4147-A177-3AD203B41FA5}">
                      <a16:colId xmlns:a16="http://schemas.microsoft.com/office/drawing/2014/main" val="2120598165"/>
                    </a:ext>
                  </a:extLst>
                </a:gridCol>
              </a:tblGrid>
              <a:tr h="350806">
                <a:tc gridSpan="7">
                  <a:txBody>
                    <a:bodyPr/>
                    <a:lstStyle/>
                    <a:p>
                      <a:pPr algn="l" fontAlgn="ctr"/>
                      <a:r>
                        <a:rPr lang="en-US" altLang="zh-TW" sz="1100" b="1" i="0" u="none" strike="noStrike" dirty="0">
                          <a:solidFill>
                            <a:srgbClr val="000000"/>
                          </a:solidFill>
                          <a:effectLst/>
                          <a:latin typeface="メイリオ" panose="020B0604030504040204" pitchFamily="50" charset="-128"/>
                          <a:ea typeface="メイリオ" panose="020B0604030504040204" pitchFamily="50" charset="-128"/>
                        </a:rPr>
                        <a:t>【</a:t>
                      </a:r>
                      <a:r>
                        <a:rPr lang="zh-TW" altLang="en-US" sz="1100" b="1" i="0" u="none" strike="noStrike" dirty="0">
                          <a:solidFill>
                            <a:srgbClr val="000000"/>
                          </a:solidFill>
                          <a:effectLst/>
                          <a:latin typeface="メイリオ" panose="020B0604030504040204" pitchFamily="50" charset="-128"/>
                          <a:ea typeface="メイリオ" panose="020B0604030504040204" pitchFamily="50" charset="-128"/>
                        </a:rPr>
                        <a:t>　豊受圏域　</a:t>
                      </a:r>
                      <a:r>
                        <a:rPr lang="en-US" altLang="zh-TW" sz="11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5503" marR="5503" marT="5503"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r" fontAlgn="b"/>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令和</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7</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年</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8</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月</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1</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日現在</a:t>
                      </a:r>
                    </a:p>
                  </a:txBody>
                  <a:tcPr marL="5503" marR="5503" marT="5503"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27952508"/>
                  </a:ext>
                </a:extLst>
              </a:tr>
              <a:tr h="374193">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事業所名</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所在地（伊勢崎市） </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電話番号</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600" b="1" i="0" u="none" strike="noStrike">
                          <a:solidFill>
                            <a:srgbClr val="000000"/>
                          </a:solidFill>
                          <a:effectLst/>
                          <a:latin typeface="メイリオ" panose="020B0604030504040204" pitchFamily="50" charset="-128"/>
                          <a:ea typeface="メイリオ" panose="020B0604030504040204" pitchFamily="50" charset="-128"/>
                        </a:rPr>
                        <a:t>FAX</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番号</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営業日</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外の対応</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要支援の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受入可否</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ホーム</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ページの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有無</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4465768"/>
                  </a:ext>
                </a:extLst>
              </a:tr>
              <a:tr h="374193">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ケサービス桑原</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馬見塚町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933</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31-0865</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31-0827</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土</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br>
                        <a:rPr lang="en-US" altLang="ja-JP" sz="600" b="1" i="0" u="none" strike="noStrike">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12:30</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有</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483287"/>
                  </a:ext>
                </a:extLst>
              </a:tr>
              <a:tr h="374193">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ゆたか居宅介護支援事業所</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馬見塚町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1196-1</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20-3311</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20-3314</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月～土</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0455272"/>
                  </a:ext>
                </a:extLst>
              </a:tr>
              <a:tr h="374193">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ケアプランセンターてんとうむし</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上蓮町６７４－１４</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ルミナスカミハス</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101</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27-4691</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27-4692</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0159292"/>
                  </a:ext>
                </a:extLst>
              </a:tr>
              <a:tr h="370484">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5503" marR="5503" marT="55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ぷーく・福居宅介護支援事業所</a:t>
                      </a:r>
                    </a:p>
                  </a:txBody>
                  <a:tcPr marL="5503" marR="5503" marT="55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馬見塚町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3279</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a:t>
                      </a:r>
                    </a:p>
                  </a:txBody>
                  <a:tcPr marL="5503" marR="5503" marT="55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61-8946</a:t>
                      </a:r>
                    </a:p>
                  </a:txBody>
                  <a:tcPr marL="5503" marR="5503" marT="55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61-8948</a:t>
                      </a:r>
                    </a:p>
                  </a:txBody>
                  <a:tcPr marL="5503" marR="5503" marT="55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月～金　</a:t>
                      </a:r>
                    </a:p>
                  </a:txBody>
                  <a:tcPr marL="5503" marR="5503" marT="55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17:00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5503" marR="5503" marT="55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　</a:t>
                      </a:r>
                    </a:p>
                  </a:txBody>
                  <a:tcPr marL="5503" marR="5503" marT="55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〇</a:t>
                      </a:r>
                    </a:p>
                  </a:txBody>
                  <a:tcPr marL="5503" marR="5503" marT="55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有</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5503" marR="5503" marT="55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4744383"/>
                  </a:ext>
                </a:extLst>
              </a:tr>
              <a:tr h="350806">
                <a:tc gridSpan="7">
                  <a:txBody>
                    <a:bodyPr/>
                    <a:lstStyle/>
                    <a:p>
                      <a:pPr algn="l"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100" b="1" i="0" u="none" strike="noStrike" dirty="0">
                          <a:solidFill>
                            <a:srgbClr val="000000"/>
                          </a:solidFill>
                          <a:effectLst/>
                          <a:latin typeface="メイリオ" panose="020B0604030504040204" pitchFamily="50" charset="-128"/>
                          <a:ea typeface="メイリオ" panose="020B0604030504040204" pitchFamily="50" charset="-128"/>
                        </a:rPr>
                        <a:t>　赤堀圏域　</a:t>
                      </a: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5503" marR="5503" marT="5503" marB="0" anchor="ctr">
                    <a:lnL>
                      <a:noFill/>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r" fontAlgn="b"/>
                      <a:endParaRPr lang="zh-TW"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503" marR="5503" marT="5503" marB="0" anchor="b">
                    <a:lnL>
                      <a:noFill/>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48928888"/>
                  </a:ext>
                </a:extLst>
              </a:tr>
              <a:tr h="374193">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事業所名</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所在地（伊勢崎市） </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電話番号</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600" b="1" i="0" u="none" strike="noStrike">
                          <a:solidFill>
                            <a:srgbClr val="000000"/>
                          </a:solidFill>
                          <a:effectLst/>
                          <a:latin typeface="メイリオ" panose="020B0604030504040204" pitchFamily="50" charset="-128"/>
                          <a:ea typeface="メイリオ" panose="020B0604030504040204" pitchFamily="50" charset="-128"/>
                        </a:rPr>
                        <a:t>FAX</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番号</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営業日</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外の対応</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要支援の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受入可否</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ホーム</a:t>
                      </a:r>
                      <a:br>
                        <a:rPr lang="ja-JP" altLang="en-US" sz="600" b="0" i="0" u="none" strike="noStrike">
                          <a:solidFill>
                            <a:srgbClr val="000000"/>
                          </a:solidFill>
                          <a:effectLst/>
                          <a:latin typeface="メイリオ" panose="020B0604030504040204" pitchFamily="50" charset="-128"/>
                          <a:ea typeface="メイリオ" panose="020B0604030504040204" pitchFamily="50" charset="-128"/>
                        </a:rPr>
                      </a:b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ページの</a:t>
                      </a:r>
                      <a:br>
                        <a:rPr lang="ja-JP" altLang="en-US" sz="600" b="0" i="0" u="none" strike="noStrike">
                          <a:solidFill>
                            <a:srgbClr val="000000"/>
                          </a:solidFill>
                          <a:effectLst/>
                          <a:latin typeface="メイリオ" panose="020B0604030504040204" pitchFamily="50" charset="-128"/>
                          <a:ea typeface="メイリオ" panose="020B0604030504040204" pitchFamily="50" charset="-128"/>
                        </a:rPr>
                      </a:b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有無</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1786567"/>
                  </a:ext>
                </a:extLst>
              </a:tr>
              <a:tr h="374193">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トータルプランねこのて</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西久保町三丁目</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762-1</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61-9549</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61-5934</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月～金</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18:00</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〇</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無</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2759970"/>
                  </a:ext>
                </a:extLst>
              </a:tr>
              <a:tr h="374193">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ケアプランセンターこころの宿</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曲沢町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382-1</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20-2556</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20-2656</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月～金</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有</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0432997"/>
                  </a:ext>
                </a:extLst>
              </a:tr>
              <a:tr h="374193">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ケアプランセンターくれよんあいのや</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間野谷町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1115</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61-6222</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61-6223</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18:00</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〇</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有</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8443990"/>
                  </a:ext>
                </a:extLst>
              </a:tr>
              <a:tr h="374193">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4</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伊勢崎市社会福祉協議会磯沼荘事業所</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磯町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409-2</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63-3660</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20-2696</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17:15</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有</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3210671"/>
                  </a:ext>
                </a:extLst>
              </a:tr>
              <a:tr h="374193">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5</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居宅介護支援事業所アミーキ</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磯町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435-1</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20-2130</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20-2197</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月～土</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有</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5056945"/>
                  </a:ext>
                </a:extLst>
              </a:tr>
              <a:tr h="374193">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エフビー居宅介護支援事業所伊勢崎</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下触町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1001-1</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27-7735</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27-7702</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17:00</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有</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1889191"/>
                  </a:ext>
                </a:extLst>
              </a:tr>
              <a:tr h="374193">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ケアグローイング</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市場町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2-894-3</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61-8347</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61-8348</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月～金</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18:00</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無</a:t>
                      </a:r>
                    </a:p>
                  </a:txBody>
                  <a:tcPr marL="5503" marR="5503" marT="5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3408009"/>
                  </a:ext>
                </a:extLst>
              </a:tr>
              <a:tr h="132527">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p>
                  </a:txBody>
                  <a:tcPr marL="5503" marR="5503" marT="55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p>
                  </a:txBody>
                  <a:tcPr marL="5503" marR="5503" marT="55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p>
                  </a:txBody>
                  <a:tcPr marL="5503" marR="5503" marT="55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p>
                  </a:txBody>
                  <a:tcPr marL="5503" marR="5503" marT="55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p>
                  </a:txBody>
                  <a:tcPr marL="5503" marR="5503" marT="55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5503" marR="5503" marT="55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p>
                  </a:txBody>
                  <a:tcPr marL="5503" marR="5503" marT="55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89002118"/>
                  </a:ext>
                </a:extLst>
              </a:tr>
              <a:tr h="553495">
                <a:tc>
                  <a:txBody>
                    <a:bodyPr/>
                    <a:lstStyle/>
                    <a:p>
                      <a:pPr algn="ctr" fontAlgn="t">
                        <a:lnSpc>
                          <a:spcPct val="150000"/>
                        </a:lnSpc>
                      </a:pP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a:t>
                      </a:r>
                    </a:p>
                  </a:txBody>
                  <a:tcPr marL="5503" marR="5503" marT="5503" marB="0">
                    <a:lnL>
                      <a:noFill/>
                    </a:lnL>
                    <a:lnR>
                      <a:noFill/>
                    </a:lnR>
                    <a:lnT>
                      <a:noFill/>
                    </a:lnT>
                    <a:lnB>
                      <a:noFill/>
                    </a:lnB>
                    <a:noFill/>
                  </a:tcPr>
                </a:tc>
                <a:tc gridSpan="7">
                  <a:txBody>
                    <a:bodyPr/>
                    <a:lstStyle/>
                    <a:p>
                      <a:pPr algn="l" fontAlgn="t">
                        <a:lnSpc>
                          <a:spcPct val="150000"/>
                        </a:lnSpc>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対応可：原則として営業日以外も対応は可能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（体制が薄い場合や対応可能な曜日を限定する場合あり）</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応相談：緊急対応や営業時間内に事前相談があった場合などは状況により対応可能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　 ：原則として営業時間外は対応していない</a:t>
                      </a:r>
                    </a:p>
                  </a:txBody>
                  <a:tcPr marL="5503" marR="5503" marT="5503" marB="0">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extLst>
                  <a:ext uri="{0D108BD9-81ED-4DB2-BD59-A6C34878D82A}">
                    <a16:rowId xmlns:a16="http://schemas.microsoft.com/office/drawing/2014/main" val="2121987693"/>
                  </a:ext>
                </a:extLst>
              </a:tr>
              <a:tr h="553495">
                <a:tc>
                  <a:txBody>
                    <a:bodyPr/>
                    <a:lstStyle/>
                    <a:p>
                      <a:pPr algn="ctr" fontAlgn="t"/>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lnL>
                      <a:noFill/>
                    </a:lnL>
                    <a:lnR>
                      <a:noFill/>
                    </a:lnR>
                    <a:lnT>
                      <a:noFill/>
                    </a:lnT>
                    <a:lnB>
                      <a:noFill/>
                    </a:lnB>
                    <a:noFill/>
                  </a:tcPr>
                </a:tc>
                <a:tc gridSpan="7">
                  <a:txBody>
                    <a:bodyPr/>
                    <a:lstStyle/>
                    <a:p>
                      <a:pPr algn="l" fontAlgn="t"/>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503" marR="5503" marT="5503" marB="0">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extLst>
                  <a:ext uri="{0D108BD9-81ED-4DB2-BD59-A6C34878D82A}">
                    <a16:rowId xmlns:a16="http://schemas.microsoft.com/office/drawing/2014/main" val="233772089"/>
                  </a:ext>
                </a:extLst>
              </a:tr>
              <a:tr h="194894">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extLst>
                  <a:ext uri="{0D108BD9-81ED-4DB2-BD59-A6C34878D82A}">
                    <a16:rowId xmlns:a16="http://schemas.microsoft.com/office/drawing/2014/main" val="3547142708"/>
                  </a:ext>
                </a:extLst>
              </a:tr>
              <a:tr h="194894">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extLst>
                  <a:ext uri="{0D108BD9-81ED-4DB2-BD59-A6C34878D82A}">
                    <a16:rowId xmlns:a16="http://schemas.microsoft.com/office/drawing/2014/main" val="1556448921"/>
                  </a:ext>
                </a:extLst>
              </a:tr>
              <a:tr h="194894">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extLst>
                  <a:ext uri="{0D108BD9-81ED-4DB2-BD59-A6C34878D82A}">
                    <a16:rowId xmlns:a16="http://schemas.microsoft.com/office/drawing/2014/main" val="902137853"/>
                  </a:ext>
                </a:extLst>
              </a:tr>
              <a:tr h="194894">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extLst>
                  <a:ext uri="{0D108BD9-81ED-4DB2-BD59-A6C34878D82A}">
                    <a16:rowId xmlns:a16="http://schemas.microsoft.com/office/drawing/2014/main" val="745657978"/>
                  </a:ext>
                </a:extLst>
              </a:tr>
              <a:tr h="194894">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extLst>
                  <a:ext uri="{0D108BD9-81ED-4DB2-BD59-A6C34878D82A}">
                    <a16:rowId xmlns:a16="http://schemas.microsoft.com/office/drawing/2014/main" val="2022067067"/>
                  </a:ext>
                </a:extLst>
              </a:tr>
              <a:tr h="194894">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extLst>
                  <a:ext uri="{0D108BD9-81ED-4DB2-BD59-A6C34878D82A}">
                    <a16:rowId xmlns:a16="http://schemas.microsoft.com/office/drawing/2014/main" val="1353807904"/>
                  </a:ext>
                </a:extLst>
              </a:tr>
              <a:tr h="194894">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extLst>
                  <a:ext uri="{0D108BD9-81ED-4DB2-BD59-A6C34878D82A}">
                    <a16:rowId xmlns:a16="http://schemas.microsoft.com/office/drawing/2014/main" val="3218500642"/>
                  </a:ext>
                </a:extLst>
              </a:tr>
              <a:tr h="194894">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extLst>
                  <a:ext uri="{0D108BD9-81ED-4DB2-BD59-A6C34878D82A}">
                    <a16:rowId xmlns:a16="http://schemas.microsoft.com/office/drawing/2014/main" val="2712331921"/>
                  </a:ext>
                </a:extLst>
              </a:tr>
              <a:tr h="194894">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extLst>
                  <a:ext uri="{0D108BD9-81ED-4DB2-BD59-A6C34878D82A}">
                    <a16:rowId xmlns:a16="http://schemas.microsoft.com/office/drawing/2014/main" val="3962007129"/>
                  </a:ext>
                </a:extLst>
              </a:tr>
              <a:tr h="194894">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extLst>
                  <a:ext uri="{0D108BD9-81ED-4DB2-BD59-A6C34878D82A}">
                    <a16:rowId xmlns:a16="http://schemas.microsoft.com/office/drawing/2014/main" val="3958126549"/>
                  </a:ext>
                </a:extLst>
              </a:tr>
              <a:tr h="194894">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l"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tc>
                  <a:txBody>
                    <a:bodyPr/>
                    <a:lstStyle/>
                    <a:p>
                      <a:pPr algn="ctr" fontAlgn="ctr"/>
                      <a:endParaRPr lang="ja-JP" altLang="en-US" sz="400" b="0" i="0" u="none" strike="noStrike">
                        <a:solidFill>
                          <a:srgbClr val="000000"/>
                        </a:solidFill>
                        <a:effectLst/>
                        <a:latin typeface="メイリオ" panose="020B0604030504040204" pitchFamily="50" charset="-128"/>
                        <a:ea typeface="メイリオ" panose="020B0604030504040204" pitchFamily="50" charset="-128"/>
                      </a:endParaRPr>
                    </a:p>
                  </a:txBody>
                  <a:tcPr marL="5503" marR="5503" marT="5503" marB="0" anchor="ctr">
                    <a:lnL>
                      <a:noFill/>
                    </a:lnL>
                    <a:lnR>
                      <a:noFill/>
                    </a:lnR>
                    <a:lnT>
                      <a:noFill/>
                    </a:lnT>
                    <a:lnB>
                      <a:noFill/>
                    </a:lnB>
                    <a:noFill/>
                  </a:tcPr>
                </a:tc>
                <a:extLst>
                  <a:ext uri="{0D108BD9-81ED-4DB2-BD59-A6C34878D82A}">
                    <a16:rowId xmlns:a16="http://schemas.microsoft.com/office/drawing/2014/main" val="2684666957"/>
                  </a:ext>
                </a:extLst>
              </a:tr>
              <a:tr h="194894">
                <a:tc gridSpan="10">
                  <a:txBody>
                    <a:bodyPr/>
                    <a:lstStyle/>
                    <a:p>
                      <a:pPr algn="ctr" fontAlgn="b"/>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ー　２２　ー</a:t>
                      </a:r>
                    </a:p>
                  </a:txBody>
                  <a:tcPr marL="5503" marR="5503" marT="5503" marB="0"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53705943"/>
                  </a:ext>
                </a:extLst>
              </a:tr>
            </a:tbl>
          </a:graphicData>
        </a:graphic>
      </p:graphicFrame>
    </p:spTree>
    <p:extLst>
      <p:ext uri="{BB962C8B-B14F-4D97-AF65-F5344CB8AC3E}">
        <p14:creationId xmlns:p14="http://schemas.microsoft.com/office/powerpoint/2010/main" val="50720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A1350D7B-7413-1AF0-E0EB-246B5C6E5733}"/>
              </a:ext>
            </a:extLst>
          </p:cNvPr>
          <p:cNvGraphicFramePr>
            <a:graphicFrameLocks noGrp="1"/>
          </p:cNvGraphicFramePr>
          <p:nvPr>
            <p:extLst>
              <p:ext uri="{D42A27DB-BD31-4B8C-83A1-F6EECF244321}">
                <p14:modId xmlns:p14="http://schemas.microsoft.com/office/powerpoint/2010/main" val="328631348"/>
              </p:ext>
            </p:extLst>
          </p:nvPr>
        </p:nvGraphicFramePr>
        <p:xfrm>
          <a:off x="366481" y="414343"/>
          <a:ext cx="6059694" cy="7506630"/>
        </p:xfrm>
        <a:graphic>
          <a:graphicData uri="http://schemas.openxmlformats.org/drawingml/2006/table">
            <a:tbl>
              <a:tblPr/>
              <a:tblGrid>
                <a:gridCol w="190955">
                  <a:extLst>
                    <a:ext uri="{9D8B030D-6E8A-4147-A177-3AD203B41FA5}">
                      <a16:colId xmlns:a16="http://schemas.microsoft.com/office/drawing/2014/main" val="2634808390"/>
                    </a:ext>
                  </a:extLst>
                </a:gridCol>
                <a:gridCol w="1481350">
                  <a:extLst>
                    <a:ext uri="{9D8B030D-6E8A-4147-A177-3AD203B41FA5}">
                      <a16:colId xmlns:a16="http://schemas.microsoft.com/office/drawing/2014/main" val="806950527"/>
                    </a:ext>
                  </a:extLst>
                </a:gridCol>
                <a:gridCol w="995281">
                  <a:extLst>
                    <a:ext uri="{9D8B030D-6E8A-4147-A177-3AD203B41FA5}">
                      <a16:colId xmlns:a16="http://schemas.microsoft.com/office/drawing/2014/main" val="1648000375"/>
                    </a:ext>
                  </a:extLst>
                </a:gridCol>
                <a:gridCol w="509214">
                  <a:extLst>
                    <a:ext uri="{9D8B030D-6E8A-4147-A177-3AD203B41FA5}">
                      <a16:colId xmlns:a16="http://schemas.microsoft.com/office/drawing/2014/main" val="113783142"/>
                    </a:ext>
                  </a:extLst>
                </a:gridCol>
                <a:gridCol w="509214">
                  <a:extLst>
                    <a:ext uri="{9D8B030D-6E8A-4147-A177-3AD203B41FA5}">
                      <a16:colId xmlns:a16="http://schemas.microsoft.com/office/drawing/2014/main" val="4089013383"/>
                    </a:ext>
                  </a:extLst>
                </a:gridCol>
                <a:gridCol w="512108">
                  <a:extLst>
                    <a:ext uri="{9D8B030D-6E8A-4147-A177-3AD203B41FA5}">
                      <a16:colId xmlns:a16="http://schemas.microsoft.com/office/drawing/2014/main" val="1824343438"/>
                    </a:ext>
                  </a:extLst>
                </a:gridCol>
                <a:gridCol w="659664">
                  <a:extLst>
                    <a:ext uri="{9D8B030D-6E8A-4147-A177-3AD203B41FA5}">
                      <a16:colId xmlns:a16="http://schemas.microsoft.com/office/drawing/2014/main" val="4021884854"/>
                    </a:ext>
                  </a:extLst>
                </a:gridCol>
                <a:gridCol w="451349">
                  <a:extLst>
                    <a:ext uri="{9D8B030D-6E8A-4147-A177-3AD203B41FA5}">
                      <a16:colId xmlns:a16="http://schemas.microsoft.com/office/drawing/2014/main" val="3862307199"/>
                    </a:ext>
                  </a:extLst>
                </a:gridCol>
                <a:gridCol w="342608">
                  <a:extLst>
                    <a:ext uri="{9D8B030D-6E8A-4147-A177-3AD203B41FA5}">
                      <a16:colId xmlns:a16="http://schemas.microsoft.com/office/drawing/2014/main" val="1406811070"/>
                    </a:ext>
                  </a:extLst>
                </a:gridCol>
                <a:gridCol w="407951">
                  <a:extLst>
                    <a:ext uri="{9D8B030D-6E8A-4147-A177-3AD203B41FA5}">
                      <a16:colId xmlns:a16="http://schemas.microsoft.com/office/drawing/2014/main" val="2046483489"/>
                    </a:ext>
                  </a:extLst>
                </a:gridCol>
              </a:tblGrid>
              <a:tr h="313663">
                <a:tc gridSpan="7">
                  <a:txBody>
                    <a:bodyPr/>
                    <a:lstStyle/>
                    <a:p>
                      <a:pPr algn="l"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100" b="1" i="0" u="none" strike="noStrike" dirty="0">
                          <a:solidFill>
                            <a:srgbClr val="000000"/>
                          </a:solidFill>
                          <a:effectLst/>
                          <a:latin typeface="メイリオ" panose="020B0604030504040204" pitchFamily="50" charset="-128"/>
                          <a:ea typeface="メイリオ" panose="020B0604030504040204" pitchFamily="50" charset="-128"/>
                        </a:rPr>
                        <a:t>　東圏域　</a:t>
                      </a: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6204" marR="6204" marT="6204"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r" fontAlgn="b"/>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令和</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7</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年</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8</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月</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1</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日現在</a:t>
                      </a:r>
                    </a:p>
                  </a:txBody>
                  <a:tcPr marL="6204" marR="6204" marT="6204"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22671988"/>
                  </a:ext>
                </a:extLst>
              </a:tr>
              <a:tr h="334573">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事業所名</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所在地（伊勢崎市）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電話番号</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600" b="1" i="0" u="none" strike="noStrike">
                          <a:solidFill>
                            <a:srgbClr val="000000"/>
                          </a:solidFill>
                          <a:effectLst/>
                          <a:latin typeface="メイリオ" panose="020B0604030504040204" pitchFamily="50" charset="-128"/>
                          <a:ea typeface="メイリオ" panose="020B0604030504040204" pitchFamily="50" charset="-128"/>
                        </a:rPr>
                        <a:t>FAX</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番号</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営業日</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外の対応</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要支援の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受入可否</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ホーム</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ページの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有無</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5729948"/>
                  </a:ext>
                </a:extLst>
              </a:tr>
              <a:tr h="334573">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伊勢崎市社会福祉協議会あずま事業所</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東小保方</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3243-23</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75-5501</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20-2667</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17:15</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5523046"/>
                  </a:ext>
                </a:extLst>
              </a:tr>
              <a:tr h="334573">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ケアプランあずまライフライン</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東町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2255-1</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62-3687</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63-8752</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月～土</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035799"/>
                  </a:ext>
                </a:extLst>
              </a:tr>
              <a:tr h="334573">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ケアプランくおーれ</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東町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2888-3</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75-5340</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75-5350</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502504"/>
                  </a:ext>
                </a:extLst>
              </a:tr>
              <a:tr h="334573">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4</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ケアマネジメントセンターおおいど</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三室町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4014-20</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50-0710</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62-7702</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月～土</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223"/>
                  </a:ext>
                </a:extLst>
              </a:tr>
              <a:tr h="334573">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5</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ケアプランセンターヒノデ</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三室町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5322-4</a:t>
                      </a:r>
                      <a:b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イーストビレッジ</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E</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区画</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61-9701</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61-9702</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18:00</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ー</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5849245"/>
                  </a:ext>
                </a:extLst>
              </a:tr>
              <a:tr h="334573">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居宅介護支援温守</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田部井町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2-1202</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75-4068</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75-4069</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月～土</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10:00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18:00</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2360418"/>
                  </a:ext>
                </a:extLst>
              </a:tr>
              <a:tr h="334573">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居宅介護支援事業所</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はるかぜ</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田部井町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3-2734</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20-2271</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70-5712</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18:00</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3662631"/>
                  </a:ext>
                </a:extLst>
              </a:tr>
              <a:tr h="334573">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居宅介護支援星のライフ</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上田町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165-16</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61-6526</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61-6527</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月～金</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17:00</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8093736"/>
                  </a:ext>
                </a:extLst>
              </a:tr>
              <a:tr h="334573">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特別養護老人ホームサルビア荘</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国定町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1-1158-1</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20-8090</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20-8092</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月～金</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（祝日休み）</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17:30</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〇</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有</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261414"/>
                  </a:ext>
                </a:extLst>
              </a:tr>
              <a:tr h="355389">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a:t>
                      </a: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ケアセンターおかげさま</a:t>
                      </a: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東村東小保方</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3493</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5</a:t>
                      </a: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61-8325</a:t>
                      </a: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61-5417</a:t>
                      </a: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月～金</a:t>
                      </a: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17:00</a:t>
                      </a: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a:t>
                      </a: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〇</a:t>
                      </a: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有</a:t>
                      </a: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6387699"/>
                  </a:ext>
                </a:extLst>
              </a:tr>
              <a:tr h="323850">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11</a:t>
                      </a: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ケアプランセンター十季のあかりアズマ</a:t>
                      </a: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上田町</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126</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a:t>
                      </a: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75-4611</a:t>
                      </a: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休止中</a:t>
                      </a: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6871825"/>
                  </a:ext>
                </a:extLst>
              </a:tr>
              <a:tr h="174257">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w="635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996282741"/>
                  </a:ext>
                </a:extLst>
              </a:tr>
              <a:tr h="174257">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extLst>
                  <a:ext uri="{0D108BD9-81ED-4DB2-BD59-A6C34878D82A}">
                    <a16:rowId xmlns:a16="http://schemas.microsoft.com/office/drawing/2014/main" val="3701362345"/>
                  </a:ext>
                </a:extLst>
              </a:tr>
              <a:tr h="174257">
                <a:tc>
                  <a:txBody>
                    <a:bodyPr/>
                    <a:lstStyle/>
                    <a:p>
                      <a:pPr algn="ctr" fontAlgn="t">
                        <a:lnSpc>
                          <a:spcPct val="150000"/>
                        </a:lnSpc>
                      </a:pP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a:t>
                      </a:r>
                    </a:p>
                  </a:txBody>
                  <a:tcPr marL="5503" marR="5503" marT="5503" marB="0">
                    <a:lnL>
                      <a:noFill/>
                    </a:lnL>
                    <a:lnR>
                      <a:noFill/>
                    </a:lnR>
                    <a:lnT>
                      <a:noFill/>
                    </a:lnT>
                    <a:lnB>
                      <a:noFill/>
                    </a:lnB>
                    <a:noFill/>
                  </a:tcPr>
                </a:tc>
                <a:tc gridSpan="7">
                  <a:txBody>
                    <a:bodyPr/>
                    <a:lstStyle/>
                    <a:p>
                      <a:pPr algn="l" fontAlgn="t">
                        <a:lnSpc>
                          <a:spcPct val="150000"/>
                        </a:lnSpc>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対応可：原則として営業日以外も対応は可能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（体制が薄い場合や対応可能な曜日を限定する場合あり）</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応相談：緊急対応や営業時間内に事前相談があった場合などは状況により対応可能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　 ：原則として営業時間外は対応していない</a:t>
                      </a:r>
                    </a:p>
                  </a:txBody>
                  <a:tcPr marL="5503" marR="5503" marT="5503" marB="0">
                    <a:lnL>
                      <a:noFill/>
                    </a:lnL>
                    <a:lnR>
                      <a:noFill/>
                    </a:lnR>
                    <a:lnT>
                      <a:noFill/>
                    </a:lnT>
                    <a:lnB>
                      <a:noFill/>
                    </a:lnB>
                    <a:noFill/>
                  </a:tcPr>
                </a:tc>
                <a:tc hMerge="1">
                  <a:txBody>
                    <a:bodyPr/>
                    <a:lstStyle/>
                    <a:p>
                      <a:endParaRPr kumimoji="1" lang="ja-JP" altLang="en-US"/>
                    </a:p>
                  </a:txBody>
                  <a:tcPr>
                    <a:lnL>
                      <a:noFill/>
                    </a:lnL>
                    <a:lnR>
                      <a:noFill/>
                    </a:lnR>
                    <a:lnT>
                      <a:noFill/>
                    </a:lnT>
                    <a:lnB>
                      <a:noFill/>
                    </a:lnB>
                    <a:noFill/>
                  </a:tcPr>
                </a:tc>
                <a:tc hMerge="1">
                  <a:txBody>
                    <a:bodyPr/>
                    <a:lstStyle/>
                    <a:p>
                      <a:endParaRPr kumimoji="1" lang="ja-JP" altLang="en-US"/>
                    </a:p>
                  </a:txBody>
                  <a:tcPr>
                    <a:lnL>
                      <a:noFill/>
                    </a:lnL>
                    <a:lnR>
                      <a:noFill/>
                    </a:lnR>
                    <a:lnT>
                      <a:noFill/>
                    </a:lnT>
                    <a:lnB>
                      <a:noFill/>
                    </a:lnB>
                    <a:noFill/>
                  </a:tcPr>
                </a:tc>
                <a:tc hMerge="1">
                  <a:txBody>
                    <a:bodyPr/>
                    <a:lstStyle/>
                    <a:p>
                      <a:endParaRPr kumimoji="1" lang="ja-JP" altLang="en-US"/>
                    </a:p>
                  </a:txBody>
                  <a:tcPr>
                    <a:lnL>
                      <a:noFill/>
                    </a:lnL>
                    <a:lnR>
                      <a:noFill/>
                    </a:lnR>
                    <a:lnT>
                      <a:noFill/>
                    </a:lnT>
                    <a:lnB>
                      <a:noFill/>
                    </a:lnB>
                    <a:noFill/>
                  </a:tcPr>
                </a:tc>
                <a:tc hMerge="1">
                  <a:txBody>
                    <a:bodyPr/>
                    <a:lstStyle/>
                    <a:p>
                      <a:endParaRPr kumimoji="1" lang="ja-JP" altLang="en-US"/>
                    </a:p>
                  </a:txBody>
                  <a:tcPr>
                    <a:lnL>
                      <a:noFill/>
                    </a:lnL>
                    <a:lnR>
                      <a:noFill/>
                    </a:lnR>
                    <a:lnT>
                      <a:noFill/>
                    </a:lnT>
                    <a:lnB>
                      <a:noFill/>
                    </a:lnB>
                    <a:noFill/>
                  </a:tcPr>
                </a:tc>
                <a:tc hMerge="1">
                  <a:txBody>
                    <a:bodyPr/>
                    <a:lstStyle/>
                    <a:p>
                      <a:endParaRPr kumimoji="1" lang="ja-JP" altLang="en-US"/>
                    </a:p>
                  </a:txBody>
                  <a:tcPr>
                    <a:lnL>
                      <a:noFill/>
                    </a:lnL>
                    <a:lnR>
                      <a:noFill/>
                    </a:lnR>
                    <a:lnT>
                      <a:noFill/>
                    </a:lnT>
                    <a:lnB>
                      <a:noFill/>
                    </a:lnB>
                    <a:noFill/>
                  </a:tcPr>
                </a:tc>
                <a:tc hMerge="1">
                  <a:txBody>
                    <a:bodyPr/>
                    <a:lstStyle/>
                    <a:p>
                      <a:endParaRPr kumimoji="1" lang="ja-JP" altLang="en-US"/>
                    </a:p>
                  </a:txBody>
                  <a:tcP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extLst>
                  <a:ext uri="{0D108BD9-81ED-4DB2-BD59-A6C34878D82A}">
                    <a16:rowId xmlns:a16="http://schemas.microsoft.com/office/drawing/2014/main" val="4191769821"/>
                  </a:ext>
                </a:extLst>
              </a:tr>
              <a:tr h="174257">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extLst>
                  <a:ext uri="{0D108BD9-81ED-4DB2-BD59-A6C34878D82A}">
                    <a16:rowId xmlns:a16="http://schemas.microsoft.com/office/drawing/2014/main" val="1307512475"/>
                  </a:ext>
                </a:extLst>
              </a:tr>
              <a:tr h="174257">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extLst>
                  <a:ext uri="{0D108BD9-81ED-4DB2-BD59-A6C34878D82A}">
                    <a16:rowId xmlns:a16="http://schemas.microsoft.com/office/drawing/2014/main" val="3211405805"/>
                  </a:ext>
                </a:extLst>
              </a:tr>
              <a:tr h="174257">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extLst>
                  <a:ext uri="{0D108BD9-81ED-4DB2-BD59-A6C34878D82A}">
                    <a16:rowId xmlns:a16="http://schemas.microsoft.com/office/drawing/2014/main" val="3136999865"/>
                  </a:ext>
                </a:extLst>
              </a:tr>
              <a:tr h="174257">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extLst>
                  <a:ext uri="{0D108BD9-81ED-4DB2-BD59-A6C34878D82A}">
                    <a16:rowId xmlns:a16="http://schemas.microsoft.com/office/drawing/2014/main" val="1524950924"/>
                  </a:ext>
                </a:extLst>
              </a:tr>
              <a:tr h="174257">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extLst>
                  <a:ext uri="{0D108BD9-81ED-4DB2-BD59-A6C34878D82A}">
                    <a16:rowId xmlns:a16="http://schemas.microsoft.com/office/drawing/2014/main" val="3224663653"/>
                  </a:ext>
                </a:extLst>
              </a:tr>
              <a:tr h="174257">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extLst>
                  <a:ext uri="{0D108BD9-81ED-4DB2-BD59-A6C34878D82A}">
                    <a16:rowId xmlns:a16="http://schemas.microsoft.com/office/drawing/2014/main" val="2329533751"/>
                  </a:ext>
                </a:extLst>
              </a:tr>
              <a:tr h="174257">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extLst>
                  <a:ext uri="{0D108BD9-81ED-4DB2-BD59-A6C34878D82A}">
                    <a16:rowId xmlns:a16="http://schemas.microsoft.com/office/drawing/2014/main" val="1228818596"/>
                  </a:ext>
                </a:extLst>
              </a:tr>
              <a:tr h="174257">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extLst>
                  <a:ext uri="{0D108BD9-81ED-4DB2-BD59-A6C34878D82A}">
                    <a16:rowId xmlns:a16="http://schemas.microsoft.com/office/drawing/2014/main" val="1922458393"/>
                  </a:ext>
                </a:extLst>
              </a:tr>
              <a:tr h="174257">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extLst>
                  <a:ext uri="{0D108BD9-81ED-4DB2-BD59-A6C34878D82A}">
                    <a16:rowId xmlns:a16="http://schemas.microsoft.com/office/drawing/2014/main" val="157305094"/>
                  </a:ext>
                </a:extLst>
              </a:tr>
              <a:tr h="174257">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extLst>
                  <a:ext uri="{0D108BD9-81ED-4DB2-BD59-A6C34878D82A}">
                    <a16:rowId xmlns:a16="http://schemas.microsoft.com/office/drawing/2014/main" val="3177187748"/>
                  </a:ext>
                </a:extLst>
              </a:tr>
              <a:tr h="174257">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extLst>
                  <a:ext uri="{0D108BD9-81ED-4DB2-BD59-A6C34878D82A}">
                    <a16:rowId xmlns:a16="http://schemas.microsoft.com/office/drawing/2014/main" val="1574314107"/>
                  </a:ext>
                </a:extLst>
              </a:tr>
              <a:tr h="174257">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204" marR="6204" marT="6204" marB="0" anchor="ctr">
                    <a:lnL>
                      <a:noFill/>
                    </a:lnL>
                    <a:lnR>
                      <a:noFill/>
                    </a:lnR>
                    <a:lnT>
                      <a:noFill/>
                    </a:lnT>
                    <a:lnB>
                      <a:noFill/>
                    </a:lnB>
                    <a:noFill/>
                  </a:tcPr>
                </a:tc>
                <a:extLst>
                  <a:ext uri="{0D108BD9-81ED-4DB2-BD59-A6C34878D82A}">
                    <a16:rowId xmlns:a16="http://schemas.microsoft.com/office/drawing/2014/main" val="133043438"/>
                  </a:ext>
                </a:extLst>
              </a:tr>
              <a:tr h="174257">
                <a:tc gridSpan="10">
                  <a:txBody>
                    <a:bodyPr/>
                    <a:lstStyle/>
                    <a:p>
                      <a:pPr algn="ctr" fontAlgn="b"/>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ー　２３　ー</a:t>
                      </a:r>
                    </a:p>
                  </a:txBody>
                  <a:tcPr marL="6204" marR="6204" marT="6204" marB="0"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47224639"/>
                  </a:ext>
                </a:extLst>
              </a:tr>
            </a:tbl>
          </a:graphicData>
        </a:graphic>
      </p:graphicFrame>
    </p:spTree>
    <p:extLst>
      <p:ext uri="{BB962C8B-B14F-4D97-AF65-F5344CB8AC3E}">
        <p14:creationId xmlns:p14="http://schemas.microsoft.com/office/powerpoint/2010/main" val="3159192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66EAD55-E932-02B0-A150-67C50A7555D3}"/>
              </a:ext>
            </a:extLst>
          </p:cNvPr>
          <p:cNvGraphicFramePr>
            <a:graphicFrameLocks noGrp="1"/>
          </p:cNvGraphicFramePr>
          <p:nvPr>
            <p:extLst>
              <p:ext uri="{D42A27DB-BD31-4B8C-83A1-F6EECF244321}">
                <p14:modId xmlns:p14="http://schemas.microsoft.com/office/powerpoint/2010/main" val="2933857472"/>
              </p:ext>
            </p:extLst>
          </p:nvPr>
        </p:nvGraphicFramePr>
        <p:xfrm>
          <a:off x="462574" y="477837"/>
          <a:ext cx="5963624" cy="8615360"/>
        </p:xfrm>
        <a:graphic>
          <a:graphicData uri="http://schemas.openxmlformats.org/drawingml/2006/table">
            <a:tbl>
              <a:tblPr/>
              <a:tblGrid>
                <a:gridCol w="188596">
                  <a:extLst>
                    <a:ext uri="{9D8B030D-6E8A-4147-A177-3AD203B41FA5}">
                      <a16:colId xmlns:a16="http://schemas.microsoft.com/office/drawing/2014/main" val="3053726054"/>
                    </a:ext>
                  </a:extLst>
                </a:gridCol>
                <a:gridCol w="1497336">
                  <a:extLst>
                    <a:ext uri="{9D8B030D-6E8A-4147-A177-3AD203B41FA5}">
                      <a16:colId xmlns:a16="http://schemas.microsoft.com/office/drawing/2014/main" val="429946612"/>
                    </a:ext>
                  </a:extLst>
                </a:gridCol>
                <a:gridCol w="951551">
                  <a:extLst>
                    <a:ext uri="{9D8B030D-6E8A-4147-A177-3AD203B41FA5}">
                      <a16:colId xmlns:a16="http://schemas.microsoft.com/office/drawing/2014/main" val="2141049878"/>
                    </a:ext>
                  </a:extLst>
                </a:gridCol>
                <a:gridCol w="480061">
                  <a:extLst>
                    <a:ext uri="{9D8B030D-6E8A-4147-A177-3AD203B41FA5}">
                      <a16:colId xmlns:a16="http://schemas.microsoft.com/office/drawing/2014/main" val="2434449094"/>
                    </a:ext>
                  </a:extLst>
                </a:gridCol>
                <a:gridCol w="480061">
                  <a:extLst>
                    <a:ext uri="{9D8B030D-6E8A-4147-A177-3AD203B41FA5}">
                      <a16:colId xmlns:a16="http://schemas.microsoft.com/office/drawing/2014/main" val="972401792"/>
                    </a:ext>
                  </a:extLst>
                </a:gridCol>
                <a:gridCol w="505780">
                  <a:extLst>
                    <a:ext uri="{9D8B030D-6E8A-4147-A177-3AD203B41FA5}">
                      <a16:colId xmlns:a16="http://schemas.microsoft.com/office/drawing/2014/main" val="3252853830"/>
                    </a:ext>
                  </a:extLst>
                </a:gridCol>
                <a:gridCol w="608650">
                  <a:extLst>
                    <a:ext uri="{9D8B030D-6E8A-4147-A177-3AD203B41FA5}">
                      <a16:colId xmlns:a16="http://schemas.microsoft.com/office/drawing/2014/main" val="3161807328"/>
                    </a:ext>
                  </a:extLst>
                </a:gridCol>
                <a:gridCol w="445771">
                  <a:extLst>
                    <a:ext uri="{9D8B030D-6E8A-4147-A177-3AD203B41FA5}">
                      <a16:colId xmlns:a16="http://schemas.microsoft.com/office/drawing/2014/main" val="1475067084"/>
                    </a:ext>
                  </a:extLst>
                </a:gridCol>
                <a:gridCol w="402909">
                  <a:extLst>
                    <a:ext uri="{9D8B030D-6E8A-4147-A177-3AD203B41FA5}">
                      <a16:colId xmlns:a16="http://schemas.microsoft.com/office/drawing/2014/main" val="3323812105"/>
                    </a:ext>
                  </a:extLst>
                </a:gridCol>
                <a:gridCol w="402909">
                  <a:extLst>
                    <a:ext uri="{9D8B030D-6E8A-4147-A177-3AD203B41FA5}">
                      <a16:colId xmlns:a16="http://schemas.microsoft.com/office/drawing/2014/main" val="2712238759"/>
                    </a:ext>
                  </a:extLst>
                </a:gridCol>
              </a:tblGrid>
              <a:tr h="389248">
                <a:tc gridSpan="7">
                  <a:txBody>
                    <a:bodyPr/>
                    <a:lstStyle/>
                    <a:p>
                      <a:pPr algn="l"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100" b="1" i="0" u="none" strike="noStrike" dirty="0">
                          <a:solidFill>
                            <a:srgbClr val="000000"/>
                          </a:solidFill>
                          <a:effectLst/>
                          <a:latin typeface="メイリオ" panose="020B0604030504040204" pitchFamily="50" charset="-128"/>
                          <a:ea typeface="メイリオ" panose="020B0604030504040204" pitchFamily="50" charset="-128"/>
                        </a:rPr>
                        <a:t>　境圏域　</a:t>
                      </a:r>
                      <a:r>
                        <a:rPr lang="en-US" altLang="ja-JP" sz="7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6310" marR="6310" marT="6310"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r" fontAlgn="b"/>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令和</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7</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年</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8</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月</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1</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日現在</a:t>
                      </a:r>
                    </a:p>
                  </a:txBody>
                  <a:tcPr marL="6310" marR="6310" marT="631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9340891"/>
                  </a:ext>
                </a:extLst>
              </a:tr>
              <a:tr h="415198">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事業所名</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所在地（伊勢崎市） </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電話番号</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600" b="1" i="0" u="none" strike="noStrike">
                          <a:solidFill>
                            <a:srgbClr val="000000"/>
                          </a:solidFill>
                          <a:effectLst/>
                          <a:latin typeface="メイリオ" panose="020B0604030504040204" pitchFamily="50" charset="-128"/>
                          <a:ea typeface="メイリオ" panose="020B0604030504040204" pitchFamily="50" charset="-128"/>
                        </a:rPr>
                        <a:t>FAX</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番号</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営業日</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外の対応</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要支援の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受入可否</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ホーム</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ページの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有無</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7138627"/>
                  </a:ext>
                </a:extLst>
              </a:tr>
              <a:tr h="415198">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ケアサービス鶴谷</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境百々</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421</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74-8010</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75-0139</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土</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br>
                        <a:rPr lang="en-US" altLang="ja-JP" sz="600" b="1" i="0" u="none" strike="noStrike">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12:30</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3931372"/>
                  </a:ext>
                </a:extLst>
              </a:tr>
              <a:tr h="415198">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青空ケアサービス</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境下渕名</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2463-3</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76-3730</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75-6160</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18:00</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2568216"/>
                  </a:ext>
                </a:extLst>
              </a:tr>
              <a:tr h="415198">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ケアプランセンターはぁとらんど伊勢崎</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境栄</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762</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75-3340</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75-3341</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2003738"/>
                  </a:ext>
                </a:extLst>
              </a:tr>
              <a:tr h="415198">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4</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ケアプランセンターいせさき</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境上武士</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603-3</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75-0075</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75-0076</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月～金・祝</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7153516"/>
                  </a:ext>
                </a:extLst>
              </a:tr>
              <a:tr h="415198">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5</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いこいの里居宅介護支援事業所</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境上武士</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10174-1</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74-4986</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74-4989</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6310" marR="6310" marT="6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6560355"/>
                  </a:ext>
                </a:extLst>
              </a:tr>
              <a:tr h="147050">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p>
                  </a:txBody>
                  <a:tcPr marL="6310" marR="6310" marT="631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6310" marR="6310" marT="631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p>
                  </a:txBody>
                  <a:tcPr marL="6310" marR="6310" marT="631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p>
                  </a:txBody>
                  <a:tcPr marL="6310" marR="6310" marT="631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p>
                  </a:txBody>
                  <a:tcPr marL="6310" marR="6310" marT="631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p>
                  </a:txBody>
                  <a:tcPr marL="6310" marR="6310" marT="631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p>
                  </a:txBody>
                  <a:tcPr marL="6310" marR="6310" marT="631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77349527"/>
                  </a:ext>
                </a:extLst>
              </a:tr>
              <a:tr h="614147">
                <a:tc>
                  <a:txBody>
                    <a:bodyPr/>
                    <a:lstStyle/>
                    <a:p>
                      <a:pPr algn="ctr" fontAlgn="t">
                        <a:lnSpc>
                          <a:spcPct val="150000"/>
                        </a:lnSpc>
                      </a:pP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a:t>
                      </a:r>
                    </a:p>
                  </a:txBody>
                  <a:tcPr marL="6310" marR="6310" marT="6310" marB="0">
                    <a:lnL>
                      <a:noFill/>
                    </a:lnL>
                    <a:lnR>
                      <a:noFill/>
                    </a:lnR>
                    <a:lnT>
                      <a:noFill/>
                    </a:lnT>
                    <a:lnB>
                      <a:noFill/>
                    </a:lnB>
                    <a:noFill/>
                  </a:tcPr>
                </a:tc>
                <a:tc gridSpan="7">
                  <a:txBody>
                    <a:bodyPr/>
                    <a:lstStyle/>
                    <a:p>
                      <a:pPr algn="l" fontAlgn="t">
                        <a:lnSpc>
                          <a:spcPct val="150000"/>
                        </a:lnSpc>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対応可：原則として営業日以外も対応は可能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（体制が薄い場合や対応可能な曜日を限定する場合あり）</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応相談：緊急対応や営業時間内に事前相談があった場合などは状況により対応可能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　 ：原則として営業時間外は対応していない</a:t>
                      </a:r>
                    </a:p>
                  </a:txBody>
                  <a:tcPr marL="6310" marR="6310" marT="6310" marB="0">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1"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1422101181"/>
                  </a:ext>
                </a:extLst>
              </a:tr>
              <a:tr h="216249">
                <a:tc>
                  <a:txBody>
                    <a:bodyPr/>
                    <a:lstStyle/>
                    <a:p>
                      <a:pPr algn="ctr" fontAlgn="ctr">
                        <a:lnSpc>
                          <a:spcPct val="150000"/>
                        </a:lnSpc>
                      </a:pP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lnSpc>
                          <a:spcPct val="150000"/>
                        </a:lnSpc>
                      </a:pP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lnSpc>
                          <a:spcPct val="150000"/>
                        </a:lnSpc>
                      </a:pP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lnSpc>
                          <a:spcPct val="150000"/>
                        </a:lnSpc>
                      </a:pP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lnSpc>
                          <a:spcPct val="150000"/>
                        </a:lnSpc>
                      </a:pP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127488076"/>
                  </a:ext>
                </a:extLst>
              </a:tr>
              <a:tr h="216249">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1604624130"/>
                  </a:ext>
                </a:extLst>
              </a:tr>
              <a:tr h="216249">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186096441"/>
                  </a:ext>
                </a:extLst>
              </a:tr>
              <a:tr h="216249">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1812628235"/>
                  </a:ext>
                </a:extLst>
              </a:tr>
              <a:tr h="216249">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3879102726"/>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2310217703"/>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2653462811"/>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3512597591"/>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3675863071"/>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3887992995"/>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1271120517"/>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585417257"/>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2090493017"/>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1060397448"/>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3282313357"/>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1031483996"/>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3946179547"/>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3250793281"/>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3376675986"/>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264169852"/>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3104130144"/>
                  </a:ext>
                </a:extLst>
              </a:tr>
              <a:tr h="216249">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l"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tc>
                  <a:txBody>
                    <a:bodyPr/>
                    <a:lstStyle/>
                    <a:p>
                      <a:pPr algn="ctr" fontAlgn="ct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6310" marR="6310" marT="6310" marB="0" anchor="ctr">
                    <a:lnL>
                      <a:noFill/>
                    </a:lnL>
                    <a:lnR>
                      <a:noFill/>
                    </a:lnR>
                    <a:lnT>
                      <a:noFill/>
                    </a:lnT>
                    <a:lnB>
                      <a:noFill/>
                    </a:lnB>
                    <a:noFill/>
                  </a:tcPr>
                </a:tc>
                <a:extLst>
                  <a:ext uri="{0D108BD9-81ED-4DB2-BD59-A6C34878D82A}">
                    <a16:rowId xmlns:a16="http://schemas.microsoft.com/office/drawing/2014/main" val="1713029073"/>
                  </a:ext>
                </a:extLst>
              </a:tr>
              <a:tr h="216249">
                <a:tc gridSpan="10">
                  <a:txBody>
                    <a:bodyPr/>
                    <a:lstStyle/>
                    <a:p>
                      <a:pPr algn="ctr" fontAlgn="b"/>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ー　２４　ー</a:t>
                      </a:r>
                    </a:p>
                  </a:txBody>
                  <a:tcPr marL="6310" marR="6310" marT="6310" marB="0"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70229117"/>
                  </a:ext>
                </a:extLst>
              </a:tr>
            </a:tbl>
          </a:graphicData>
        </a:graphic>
      </p:graphicFrame>
    </p:spTree>
    <p:extLst>
      <p:ext uri="{BB962C8B-B14F-4D97-AF65-F5344CB8AC3E}">
        <p14:creationId xmlns:p14="http://schemas.microsoft.com/office/powerpoint/2010/main" val="3497085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C50A2F8D-4A72-99EA-E8D7-BDA046B4422E}"/>
              </a:ext>
            </a:extLst>
          </p:cNvPr>
          <p:cNvGraphicFramePr>
            <a:graphicFrameLocks noGrp="1"/>
          </p:cNvGraphicFramePr>
          <p:nvPr>
            <p:extLst>
              <p:ext uri="{D42A27DB-BD31-4B8C-83A1-F6EECF244321}">
                <p14:modId xmlns:p14="http://schemas.microsoft.com/office/powerpoint/2010/main" val="2324107375"/>
              </p:ext>
            </p:extLst>
          </p:nvPr>
        </p:nvGraphicFramePr>
        <p:xfrm>
          <a:off x="435430" y="730250"/>
          <a:ext cx="5979886" cy="8125699"/>
        </p:xfrm>
        <a:graphic>
          <a:graphicData uri="http://schemas.openxmlformats.org/drawingml/2006/table">
            <a:tbl>
              <a:tblPr/>
              <a:tblGrid>
                <a:gridCol w="217820">
                  <a:extLst>
                    <a:ext uri="{9D8B030D-6E8A-4147-A177-3AD203B41FA5}">
                      <a16:colId xmlns:a16="http://schemas.microsoft.com/office/drawing/2014/main" val="999167327"/>
                    </a:ext>
                  </a:extLst>
                </a:gridCol>
                <a:gridCol w="1208176">
                  <a:extLst>
                    <a:ext uri="{9D8B030D-6E8A-4147-A177-3AD203B41FA5}">
                      <a16:colId xmlns:a16="http://schemas.microsoft.com/office/drawing/2014/main" val="1309887576"/>
                    </a:ext>
                  </a:extLst>
                </a:gridCol>
                <a:gridCol w="1036824">
                  <a:extLst>
                    <a:ext uri="{9D8B030D-6E8A-4147-A177-3AD203B41FA5}">
                      <a16:colId xmlns:a16="http://schemas.microsoft.com/office/drawing/2014/main" val="2500241976"/>
                    </a:ext>
                  </a:extLst>
                </a:gridCol>
                <a:gridCol w="461779">
                  <a:extLst>
                    <a:ext uri="{9D8B030D-6E8A-4147-A177-3AD203B41FA5}">
                      <a16:colId xmlns:a16="http://schemas.microsoft.com/office/drawing/2014/main" val="3621178599"/>
                    </a:ext>
                  </a:extLst>
                </a:gridCol>
                <a:gridCol w="461779">
                  <a:extLst>
                    <a:ext uri="{9D8B030D-6E8A-4147-A177-3AD203B41FA5}">
                      <a16:colId xmlns:a16="http://schemas.microsoft.com/office/drawing/2014/main" val="520301518"/>
                    </a:ext>
                  </a:extLst>
                </a:gridCol>
                <a:gridCol w="534385">
                  <a:extLst>
                    <a:ext uri="{9D8B030D-6E8A-4147-A177-3AD203B41FA5}">
                      <a16:colId xmlns:a16="http://schemas.microsoft.com/office/drawing/2014/main" val="444519185"/>
                    </a:ext>
                  </a:extLst>
                </a:gridCol>
                <a:gridCol w="670886">
                  <a:extLst>
                    <a:ext uri="{9D8B030D-6E8A-4147-A177-3AD203B41FA5}">
                      <a16:colId xmlns:a16="http://schemas.microsoft.com/office/drawing/2014/main" val="3613622271"/>
                    </a:ext>
                  </a:extLst>
                </a:gridCol>
                <a:gridCol w="569235">
                  <a:extLst>
                    <a:ext uri="{9D8B030D-6E8A-4147-A177-3AD203B41FA5}">
                      <a16:colId xmlns:a16="http://schemas.microsoft.com/office/drawing/2014/main" val="657596672"/>
                    </a:ext>
                  </a:extLst>
                </a:gridCol>
                <a:gridCol w="409501">
                  <a:extLst>
                    <a:ext uri="{9D8B030D-6E8A-4147-A177-3AD203B41FA5}">
                      <a16:colId xmlns:a16="http://schemas.microsoft.com/office/drawing/2014/main" val="3079724617"/>
                    </a:ext>
                  </a:extLst>
                </a:gridCol>
                <a:gridCol w="409501">
                  <a:extLst>
                    <a:ext uri="{9D8B030D-6E8A-4147-A177-3AD203B41FA5}">
                      <a16:colId xmlns:a16="http://schemas.microsoft.com/office/drawing/2014/main" val="608832997"/>
                    </a:ext>
                  </a:extLst>
                </a:gridCol>
              </a:tblGrid>
              <a:tr h="365291">
                <a:tc gridSpan="7">
                  <a:txBody>
                    <a:bodyPr/>
                    <a:lstStyle/>
                    <a:p>
                      <a:pPr algn="l" fontAlgn="ctr"/>
                      <a:r>
                        <a:rPr lang="en-US" altLang="ja-JP" sz="7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100" b="1" i="0" u="none" strike="noStrike" dirty="0">
                          <a:solidFill>
                            <a:srgbClr val="000000"/>
                          </a:solidFill>
                          <a:effectLst/>
                          <a:latin typeface="メイリオ" panose="020B0604030504040204" pitchFamily="50" charset="-128"/>
                          <a:ea typeface="メイリオ" panose="020B0604030504040204" pitchFamily="50" charset="-128"/>
                        </a:rPr>
                        <a:t>　玉村町　</a:t>
                      </a: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5991" marR="5991" marT="5991"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r" fontAlgn="b"/>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令和</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7</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年</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8</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月</a:t>
                      </a:r>
                      <a:r>
                        <a:rPr lang="en-US" altLang="zh-TW" sz="900" b="0" i="0" u="none" strike="noStrike" dirty="0">
                          <a:solidFill>
                            <a:srgbClr val="000000"/>
                          </a:solidFill>
                          <a:effectLst/>
                          <a:latin typeface="メイリオ" panose="020B0604030504040204" pitchFamily="50" charset="-128"/>
                          <a:ea typeface="メイリオ" panose="020B0604030504040204" pitchFamily="50" charset="-128"/>
                        </a:rPr>
                        <a:t>1</a:t>
                      </a:r>
                      <a:r>
                        <a:rPr lang="zh-TW" altLang="en-US" sz="900" b="0" i="0" u="none" strike="noStrike" dirty="0">
                          <a:solidFill>
                            <a:srgbClr val="000000"/>
                          </a:solidFill>
                          <a:effectLst/>
                          <a:latin typeface="メイリオ" panose="020B0604030504040204" pitchFamily="50" charset="-128"/>
                          <a:ea typeface="メイリオ" panose="020B0604030504040204" pitchFamily="50" charset="-128"/>
                        </a:rPr>
                        <a:t>日現在</a:t>
                      </a:r>
                    </a:p>
                  </a:txBody>
                  <a:tcPr marL="5991" marR="5991" marT="5991"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53408259"/>
                  </a:ext>
                </a:extLst>
              </a:tr>
              <a:tr h="389644">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事業所名</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所在地</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電話番号</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600" b="1" i="0" u="none" strike="noStrike">
                          <a:solidFill>
                            <a:srgbClr val="000000"/>
                          </a:solidFill>
                          <a:effectLst/>
                          <a:latin typeface="メイリオ" panose="020B0604030504040204" pitchFamily="50" charset="-128"/>
                          <a:ea typeface="メイリオ" panose="020B0604030504040204" pitchFamily="50" charset="-128"/>
                        </a:rPr>
                        <a:t>FAX</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番号</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営業日</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営業時間</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外の対応</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要支援の</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受入可否</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ホーム</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ページの</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有無</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658031"/>
                  </a:ext>
                </a:extLst>
              </a:tr>
              <a:tr h="389644">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社会福祉法人</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玉村町社会福祉協議会ひだまり</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玉村町下新田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602</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65-8864</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65-9666</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祝日除く）</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17:15</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16578"/>
                  </a:ext>
                </a:extLst>
              </a:tr>
              <a:tr h="389644">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居宅介護支援たまむら</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玉村町上新田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675-4</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50-1577</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65-0501</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月～土・祝</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応相談</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電話対応可</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 </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1340262"/>
                  </a:ext>
                </a:extLst>
              </a:tr>
              <a:tr h="389644">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3</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玉村町居宅介護支援にしきの園</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玉村町飯倉</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59</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64-6666</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20-4141</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 </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7521375"/>
                  </a:ext>
                </a:extLst>
              </a:tr>
              <a:tr h="389644">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4</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居宅介護支援事業所プラムの森 </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玉村町川井</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2119-1</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65-4881</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65-7230</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月～土 </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1846495"/>
                  </a:ext>
                </a:extLst>
              </a:tr>
              <a:tr h="389644">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5</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居宅介護支援事業所中里</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玉村町板井</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1060-5 </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27-5305</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64-1651</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ー</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8397802"/>
                  </a:ext>
                </a:extLst>
              </a:tr>
              <a:tr h="389644">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居宅介護支援事業所ほろすけ</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玉村町上新田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1047-5 </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61-8513</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61-8514</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木曜除く</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 </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10:00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16:00</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土日祝除く</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2772690"/>
                  </a:ext>
                </a:extLst>
              </a:tr>
              <a:tr h="389644">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ケアプランセンター南玉 </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600" b="1" i="0" u="none" strike="noStrike" dirty="0">
                          <a:solidFill>
                            <a:srgbClr val="000000"/>
                          </a:solidFill>
                          <a:effectLst/>
                          <a:latin typeface="メイリオ" panose="020B0604030504040204" pitchFamily="50" charset="-128"/>
                          <a:ea typeface="メイリオ" panose="020B0604030504040204" pitchFamily="50" charset="-128"/>
                        </a:rPr>
                        <a:t>玉村町下之宮</a:t>
                      </a:r>
                      <a:r>
                        <a:rPr lang="en-US" altLang="zh-TW" sz="600" b="1" i="0" u="none" strike="noStrike" dirty="0">
                          <a:solidFill>
                            <a:srgbClr val="000000"/>
                          </a:solidFill>
                          <a:effectLst/>
                          <a:latin typeface="メイリオ" panose="020B0604030504040204" pitchFamily="50" charset="-128"/>
                          <a:ea typeface="メイリオ" panose="020B0604030504040204" pitchFamily="50" charset="-128"/>
                        </a:rPr>
                        <a:t>157-1</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61-7411</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61-7412</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17:00 </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0145155"/>
                  </a:ext>
                </a:extLst>
              </a:tr>
              <a:tr h="389644">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メリーケアシステム </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玉村町上新田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1666-1</a:t>
                      </a:r>
                      <a:b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プチスタイル</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205</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号 </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61-9345</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61-9343</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月～土</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無</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3243920"/>
                  </a:ext>
                </a:extLst>
              </a:tr>
              <a:tr h="389644">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居宅介護支援タマメディカル</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玉村町板井</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904-1</a:t>
                      </a:r>
                      <a:b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サービス付き高齢者向け</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住宅タマメディカル</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75-2305</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75-2306</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月～金</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日曜除く</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1935489"/>
                  </a:ext>
                </a:extLst>
              </a:tr>
              <a:tr h="389644">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居宅介護支援あねすと </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玉村町角渕</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4639-1</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75-6393</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75-6394</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月～金</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18:00</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無</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4147667"/>
                  </a:ext>
                </a:extLst>
              </a:tr>
              <a:tr h="389644">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11</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ほっとサポート</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玉村町川井</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2124-2</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65-1662</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27-5888</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月～金</a:t>
                      </a:r>
                      <a:br>
                        <a:rPr lang="zh-TW"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土日･応相談</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18:00</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7423232"/>
                  </a:ext>
                </a:extLst>
              </a:tr>
              <a:tr h="389644">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12</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居宅介護支援事業所くるみ</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玉村町上新田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1082-3 </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65-0168</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61-8655</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18:00</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対応可</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2911652"/>
                  </a:ext>
                </a:extLst>
              </a:tr>
              <a:tr h="389644">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13</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居宅介護支援事業所ゆるり </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玉村町角渕</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5066-1 </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75-6335</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75-6693</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17:30</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6609507"/>
                  </a:ext>
                </a:extLst>
              </a:tr>
              <a:tr h="389644">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14</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ケアプランセンタータマムラ</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玉村町与六分</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6-1</a:t>
                      </a:r>
                      <a:b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a:t>
                      </a:r>
                      <a:endParaRPr lang="en-US" altLang="ja-JP" sz="600" b="1"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らぽーる</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101</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号室</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75-4082</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75-4083</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9:00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18:00</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応相談</a:t>
                      </a:r>
                      <a:br>
                        <a:rPr lang="ja-JP" altLang="en-US" sz="600" b="1" i="0" u="none" strike="noStrike">
                          <a:solidFill>
                            <a:srgbClr val="000000"/>
                          </a:solidFill>
                          <a:effectLst/>
                          <a:latin typeface="メイリオ" panose="020B0604030504040204" pitchFamily="50" charset="-128"/>
                          <a:ea typeface="メイリオ" panose="020B0604030504040204" pitchFamily="50" charset="-128"/>
                        </a:rPr>
                      </a:b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土日祝除く</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〇</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有</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2902298"/>
                  </a:ext>
                </a:extLst>
              </a:tr>
              <a:tr h="389644">
                <a:tc>
                  <a:txBody>
                    <a:bodyPr/>
                    <a:lstStyle/>
                    <a:p>
                      <a:pPr algn="ctr" fontAlgn="ct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15</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ケアオフィス　えんじ</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玉村町下新田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428</a:t>
                      </a: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番地</a:t>
                      </a: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3</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75-4702</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75-4705</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月～金</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 </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8:30</a:t>
                      </a: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1" i="0" u="none" strike="noStrike">
                          <a:solidFill>
                            <a:srgbClr val="000000"/>
                          </a:solidFill>
                          <a:effectLst/>
                          <a:latin typeface="メイリオ" panose="020B0604030504040204" pitchFamily="50" charset="-128"/>
                          <a:ea typeface="メイリオ" panose="020B0604030504040204" pitchFamily="50" charset="-128"/>
                        </a:rPr>
                        <a:t>17:30</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ー</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ー</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無</a:t>
                      </a:r>
                    </a:p>
                  </a:txBody>
                  <a:tcPr marL="5991" marR="5991" marT="5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6038498"/>
                  </a:ext>
                </a:extLst>
              </a:tr>
              <a:tr h="138000">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37359139"/>
                  </a:ext>
                </a:extLst>
              </a:tr>
              <a:tr h="576348">
                <a:tc>
                  <a:txBody>
                    <a:bodyPr/>
                    <a:lstStyle/>
                    <a:p>
                      <a:pPr algn="ctr" fontAlgn="t">
                        <a:lnSpc>
                          <a:spcPct val="150000"/>
                        </a:lnSpc>
                      </a:pPr>
                      <a:r>
                        <a:rPr lang="en-US" altLang="ja-JP" sz="600" b="1" i="0" u="none" strike="noStrike" dirty="0">
                          <a:solidFill>
                            <a:srgbClr val="000000"/>
                          </a:solidFill>
                          <a:effectLst/>
                          <a:latin typeface="メイリオ" panose="020B0604030504040204" pitchFamily="50" charset="-128"/>
                          <a:ea typeface="メイリオ" panose="020B0604030504040204" pitchFamily="50" charset="-128"/>
                        </a:rPr>
                        <a:t>※1</a:t>
                      </a:r>
                    </a:p>
                  </a:txBody>
                  <a:tcPr marL="5991" marR="5991" marT="5991" marB="0">
                    <a:lnL>
                      <a:noFill/>
                    </a:lnL>
                    <a:lnR>
                      <a:noFill/>
                    </a:lnR>
                    <a:lnT>
                      <a:noFill/>
                    </a:lnT>
                    <a:lnB>
                      <a:noFill/>
                    </a:lnB>
                    <a:noFill/>
                  </a:tcPr>
                </a:tc>
                <a:tc gridSpan="7">
                  <a:txBody>
                    <a:bodyPr/>
                    <a:lstStyle/>
                    <a:p>
                      <a:pPr algn="l" fontAlgn="t">
                        <a:lnSpc>
                          <a:spcPct val="150000"/>
                        </a:lnSpc>
                      </a:pP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対応可：原則として営業日以外も対応は可能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（体制が薄い場合や対応可能な曜日を限定する場合あり）</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応相談：緊急対応や営業時間内に事前相談があった場合などは状況により対応可能</a:t>
                      </a:r>
                      <a:b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　 －　 ：原則として営業時間外は対応していない</a:t>
                      </a:r>
                    </a:p>
                  </a:txBody>
                  <a:tcPr marL="5991" marR="5991" marT="5991" marB="0">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extLst>
                  <a:ext uri="{0D108BD9-81ED-4DB2-BD59-A6C34878D82A}">
                    <a16:rowId xmlns:a16="http://schemas.microsoft.com/office/drawing/2014/main" val="1053012423"/>
                  </a:ext>
                </a:extLst>
              </a:tr>
              <a:tr h="202939">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extLst>
                  <a:ext uri="{0D108BD9-81ED-4DB2-BD59-A6C34878D82A}">
                    <a16:rowId xmlns:a16="http://schemas.microsoft.com/office/drawing/2014/main" val="3204826525"/>
                  </a:ext>
                </a:extLst>
              </a:tr>
              <a:tr h="202939">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extLst>
                  <a:ext uri="{0D108BD9-81ED-4DB2-BD59-A6C34878D82A}">
                    <a16:rowId xmlns:a16="http://schemas.microsoft.com/office/drawing/2014/main" val="2696222359"/>
                  </a:ext>
                </a:extLst>
              </a:tr>
              <a:tr h="202939">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l"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tc>
                  <a:txBody>
                    <a:bodyPr/>
                    <a:lstStyle/>
                    <a:p>
                      <a:pPr algn="ctr" fontAlgn="ct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5991" marR="5991" marT="5991" marB="0" anchor="ctr">
                    <a:lnL>
                      <a:noFill/>
                    </a:lnL>
                    <a:lnR>
                      <a:noFill/>
                    </a:lnR>
                    <a:lnT>
                      <a:noFill/>
                    </a:lnT>
                    <a:lnB>
                      <a:noFill/>
                    </a:lnB>
                    <a:noFill/>
                  </a:tcPr>
                </a:tc>
                <a:extLst>
                  <a:ext uri="{0D108BD9-81ED-4DB2-BD59-A6C34878D82A}">
                    <a16:rowId xmlns:a16="http://schemas.microsoft.com/office/drawing/2014/main" val="2204433659"/>
                  </a:ext>
                </a:extLst>
              </a:tr>
              <a:tr h="202939">
                <a:tc gridSpan="10">
                  <a:txBody>
                    <a:bodyPr/>
                    <a:lstStyle/>
                    <a:p>
                      <a:pPr algn="ctr" fontAlgn="b"/>
                      <a:r>
                        <a:rPr lang="ja-JP" altLang="en-US" sz="600" b="1" i="0" u="none" strike="noStrike" dirty="0">
                          <a:solidFill>
                            <a:srgbClr val="000000"/>
                          </a:solidFill>
                          <a:effectLst/>
                          <a:latin typeface="メイリオ" panose="020B0604030504040204" pitchFamily="50" charset="-128"/>
                          <a:ea typeface="メイリオ" panose="020B0604030504040204" pitchFamily="50" charset="-128"/>
                        </a:rPr>
                        <a:t>ー　２５　ー</a:t>
                      </a:r>
                    </a:p>
                  </a:txBody>
                  <a:tcPr marL="5991" marR="5991" marT="5991" marB="0"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13335302"/>
                  </a:ext>
                </a:extLst>
              </a:tr>
            </a:tbl>
          </a:graphicData>
        </a:graphic>
      </p:graphicFrame>
    </p:spTree>
    <p:extLst>
      <p:ext uri="{BB962C8B-B14F-4D97-AF65-F5344CB8AC3E}">
        <p14:creationId xmlns:p14="http://schemas.microsoft.com/office/powerpoint/2010/main" val="42376135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652</TotalTime>
  <Words>5269</Words>
  <Application>Microsoft Office PowerPoint</Application>
  <PresentationFormat>A4 210 x 297 mm</PresentationFormat>
  <Paragraphs>1561</Paragraphs>
  <Slides>18</Slides>
  <Notes>4</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6" baseType="lpstr">
      <vt:lpstr>ＭＳ ゴシック</vt:lpstr>
      <vt:lpstr>メイリオ</vt:lpstr>
      <vt:lpstr>游ゴシック</vt:lpstr>
      <vt:lpstr>Arial</vt:lpstr>
      <vt:lpstr>Calibri</vt:lpstr>
      <vt:lpstr>Calibri Light</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いせたま 在宅医療介護連携センター</dc:creator>
  <cp:lastModifiedBy>いせたま 在宅医療介護連携センター</cp:lastModifiedBy>
  <cp:revision>27</cp:revision>
  <cp:lastPrinted>2025-08-25T04:19:19Z</cp:lastPrinted>
  <dcterms:created xsi:type="dcterms:W3CDTF">2024-05-08T01:37:20Z</dcterms:created>
  <dcterms:modified xsi:type="dcterms:W3CDTF">2025-09-09T00:05:51Z</dcterms:modified>
</cp:coreProperties>
</file>